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9"/>
  </p:notesMasterIdLst>
  <p:sldIdLst>
    <p:sldId id="263" r:id="rId2"/>
    <p:sldId id="257" r:id="rId3"/>
    <p:sldId id="258" r:id="rId4"/>
    <p:sldId id="273" r:id="rId5"/>
    <p:sldId id="274" r:id="rId6"/>
    <p:sldId id="275" r:id="rId7"/>
    <p:sldId id="276" r:id="rId8"/>
    <p:sldId id="277" r:id="rId9"/>
    <p:sldId id="278" r:id="rId10"/>
    <p:sldId id="279" r:id="rId11"/>
    <p:sldId id="280" r:id="rId12"/>
    <p:sldId id="281" r:id="rId13"/>
    <p:sldId id="282" r:id="rId14"/>
    <p:sldId id="283" r:id="rId15"/>
    <p:sldId id="285" r:id="rId16"/>
    <p:sldId id="284" r:id="rId17"/>
    <p:sldId id="270" r:id="rId18"/>
  </p:sldIdLst>
  <p:sldSz cx="18288000" cy="10287000"/>
  <p:notesSz cx="6858000" cy="9144000"/>
  <p:embeddedFontLst>
    <p:embeddedFont>
      <p:font typeface="Helvetica" panose="020B0604020202020204" pitchFamily="34" charset="0"/>
      <p:regular r:id="rId20"/>
      <p:bold r:id="rId21"/>
      <p:italic r:id="rId22"/>
      <p:boldItalic r:id="rId23"/>
    </p:embeddedFont>
    <p:embeddedFont>
      <p:font typeface="Poppins"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B56D3F-5F1B-47E8-A905-767062376F26}">
  <a:tblStyle styleId="{39B56D3F-5F1B-47E8-A905-767062376F2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0" autoAdjust="0"/>
    <p:restoredTop sz="94660"/>
  </p:normalViewPr>
  <p:slideViewPr>
    <p:cSldViewPr snapToGrid="0">
      <p:cViewPr>
        <p:scale>
          <a:sx n="50" d="100"/>
          <a:sy n="50" d="100"/>
        </p:scale>
        <p:origin x="1051"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ocuments\Tina_IT_Tickets_Analysis%20Project\Tina_IT_Tickets_Analysis(AutoRecove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c:name>
    <c:fmtId val="21"/>
  </c:pivotSource>
  <c:chart>
    <c:title>
      <c:tx>
        <c:rich>
          <a:bodyPr rot="0" spcFirstLastPara="1" vertOverflow="ellipsis" vert="horz" wrap="square" anchor="ctr" anchorCtr="1"/>
          <a:lstStyle/>
          <a:p>
            <a:pPr>
              <a:defRPr sz="1600" b="1" i="0" u="none" strike="noStrike" kern="1200" cap="all" spc="100" normalizeH="0" baseline="0">
                <a:solidFill>
                  <a:schemeClr val="lt1"/>
                </a:solidFill>
                <a:latin typeface="+mn-lt"/>
                <a:ea typeface="+mn-ea"/>
                <a:cs typeface="+mn-cs"/>
              </a:defRPr>
            </a:pPr>
            <a:r>
              <a:rPr lang="en-US" sz="1600"/>
              <a:t>Count of ticket IDs by time</a:t>
            </a:r>
          </a:p>
        </c:rich>
      </c:tx>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accent1">
                <a:lumMod val="50000"/>
              </a:schemeClr>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accent1">
                <a:lumMod val="50000"/>
              </a:schemeClr>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accent1">
                <a:lumMod val="50000"/>
              </a:schemeClr>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'Dashborad Pivot'!$C$6</c:f>
              <c:strCache>
                <c:ptCount val="1"/>
                <c:pt idx="0">
                  <c:v>Total</c:v>
                </c:pt>
              </c:strCache>
            </c:strRef>
          </c:tx>
          <c:spPr>
            <a:ln w="63500" cap="rnd">
              <a:solidFill>
                <a:srgbClr val="C00000"/>
              </a:solidFill>
              <a:round/>
            </a:ln>
            <a:effectLst>
              <a:outerShdw dist="25400" dir="2700000" algn="tl" rotWithShape="0">
                <a:schemeClr val="accent1"/>
              </a:outerShdw>
            </a:effectLst>
          </c:spPr>
          <c:marker>
            <c:symbol val="none"/>
          </c:marker>
          <c:dLbls>
            <c:spPr>
              <a:noFill/>
              <a:ln>
                <a:noFill/>
              </a:ln>
              <a:effectLst/>
            </c:spPr>
            <c:txPr>
              <a:bodyPr rot="-5400000" spcFirstLastPara="1" vertOverflow="ellipsis" wrap="square" anchor="ctr" anchorCtr="1"/>
              <a:lstStyle/>
              <a:p>
                <a:pPr>
                  <a:defRPr sz="18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'Dashborad Pivot'!$B$7:$B$11</c:f>
              <c:strCache>
                <c:ptCount val="5"/>
                <c:pt idx="0">
                  <c:v>2016</c:v>
                </c:pt>
                <c:pt idx="1">
                  <c:v>2017</c:v>
                </c:pt>
                <c:pt idx="2">
                  <c:v>2018</c:v>
                </c:pt>
                <c:pt idx="3">
                  <c:v>2019</c:v>
                </c:pt>
                <c:pt idx="4">
                  <c:v>2020</c:v>
                </c:pt>
              </c:strCache>
            </c:strRef>
          </c:cat>
          <c:val>
            <c:numRef>
              <c:f>'Dashborad Pivot'!$C$7:$C$11</c:f>
              <c:numCache>
                <c:formatCode>General</c:formatCode>
                <c:ptCount val="5"/>
                <c:pt idx="0">
                  <c:v>13051</c:v>
                </c:pt>
                <c:pt idx="1">
                  <c:v>14915</c:v>
                </c:pt>
                <c:pt idx="2">
                  <c:v>18954</c:v>
                </c:pt>
                <c:pt idx="3">
                  <c:v>21490</c:v>
                </c:pt>
                <c:pt idx="4">
                  <c:v>29088</c:v>
                </c:pt>
              </c:numCache>
            </c:numRef>
          </c:val>
          <c:smooth val="0"/>
          <c:extLst>
            <c:ext xmlns:c16="http://schemas.microsoft.com/office/drawing/2014/chart" uri="{C3380CC4-5D6E-409C-BE32-E72D297353CC}">
              <c16:uniqueId val="{00000000-9DDC-434B-997B-FAA471F2A4CD}"/>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79163712"/>
        <c:axId val="79164192"/>
      </c:lineChart>
      <c:catAx>
        <c:axId val="7916371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1" i="0" u="none" strike="noStrike" kern="1200" spc="100" baseline="0">
                <a:solidFill>
                  <a:schemeClr val="lt1"/>
                </a:solidFill>
                <a:latin typeface="+mn-lt"/>
                <a:ea typeface="+mn-ea"/>
                <a:cs typeface="+mn-cs"/>
              </a:defRPr>
            </a:pPr>
            <a:endParaRPr lang="en-US"/>
          </a:p>
        </c:txPr>
        <c:crossAx val="79164192"/>
        <c:crosses val="autoZero"/>
        <c:auto val="1"/>
        <c:lblAlgn val="ctr"/>
        <c:lblOffset val="100"/>
        <c:noMultiLvlLbl val="0"/>
      </c:catAx>
      <c:valAx>
        <c:axId val="791641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lt1"/>
                </a:solidFill>
                <a:latin typeface="+mn-lt"/>
                <a:ea typeface="+mn-ea"/>
                <a:cs typeface="+mn-cs"/>
              </a:defRPr>
            </a:pPr>
            <a:endParaRPr lang="en-US"/>
          </a:p>
        </c:txPr>
        <c:crossAx val="79163712"/>
        <c:crosses val="autoZero"/>
        <c:crossBetween val="between"/>
      </c:valAx>
      <c:spPr>
        <a:noFill/>
        <a:ln>
          <a:noFill/>
        </a:ln>
        <a:effectLst/>
      </c:spPr>
    </c:plotArea>
    <c:plotVisOnly val="1"/>
    <c:dispBlanksAs val="gap"/>
    <c:showDLblsOverMax val="0"/>
    <c:extLst/>
  </c:chart>
  <c:spPr>
    <a:noFill/>
    <a:ln w="9525" cap="flat" cmpd="sng" algn="ctr">
      <a:solidFill>
        <a:srgbClr val="0070C0"/>
      </a:solidFill>
      <a:round/>
    </a:ln>
    <a:effectLst/>
  </c:spPr>
  <c:txPr>
    <a:bodyPr/>
    <a:lstStyle/>
    <a:p>
      <a:pPr>
        <a:defRPr sz="18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Pivot!PivotTable2</c:name>
    <c:fmtId val="20"/>
  </c:pivotSource>
  <c:chart>
    <c:title>
      <c:tx>
        <c:rich>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r>
              <a:rPr lang="en-US" sz="1600" b="1" cap="all" baseline="0">
                <a:solidFill>
                  <a:schemeClr val="bg1"/>
                </a:solidFill>
              </a:rPr>
              <a:t>Count of tickets by request category</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2"/>
                  </a:solidFill>
                  <a:effectLst>
                    <a:outerShdw blurRad="50800" dist="38100" dir="2700000" algn="tl" rotWithShape="0">
                      <a:prstClr val="black">
                        <a:alpha val="40000"/>
                      </a:prst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pivotFmt>
      <c:pivotFmt>
        <c:idx val="4"/>
        <c:spPr>
          <a:solidFill>
            <a:schemeClr val="accent6"/>
          </a:solidFill>
          <a:ln>
            <a:noFill/>
          </a:ln>
          <a:effectLst/>
        </c:spPr>
      </c:pivotFmt>
      <c:pivotFmt>
        <c:idx val="5"/>
        <c:spPr>
          <a:solidFill>
            <a:schemeClr val="accent6"/>
          </a:solidFill>
          <a:ln>
            <a:noFill/>
          </a:ln>
          <a:effectLst/>
        </c:spPr>
      </c:pivotFmt>
      <c:pivotFmt>
        <c:idx val="6"/>
        <c:spPr>
          <a:solidFill>
            <a:schemeClr val="accent6"/>
          </a:solidFill>
          <a:ln>
            <a:noFill/>
          </a:ln>
          <a:effectLst/>
        </c:spPr>
      </c:pivotFmt>
      <c:pivotFmt>
        <c:idx val="7"/>
        <c:spPr>
          <a:solidFill>
            <a:schemeClr val="accent6"/>
          </a:solidFill>
          <a:ln>
            <a:noFill/>
          </a:ln>
          <a:effectLst>
            <a:innerShdw blurRad="63500" dist="50800" dir="13500000">
              <a:prstClr val="black">
                <a:alpha val="50000"/>
              </a:prstClr>
            </a:innerShdw>
          </a:effectLst>
        </c:spPr>
      </c:pivotFmt>
      <c:pivotFmt>
        <c:idx val="8"/>
        <c:spPr>
          <a:solidFill>
            <a:schemeClr val="accent6"/>
          </a:solidFill>
          <a:ln>
            <a:noFill/>
          </a:ln>
          <a:effectLst>
            <a:innerShdw blurRad="63500" dist="50800" dir="13500000">
              <a:prstClr val="black">
                <a:alpha val="50000"/>
              </a:prstClr>
            </a:innerShdw>
          </a:effectLst>
        </c:spPr>
      </c:pivotFmt>
      <c:pivotFmt>
        <c:idx val="9"/>
        <c:spPr>
          <a:solidFill>
            <a:schemeClr val="accent6"/>
          </a:solidFill>
          <a:ln>
            <a:noFill/>
          </a:ln>
          <a:effectLst>
            <a:innerShdw blurRad="63500" dist="50800" dir="13500000">
              <a:prstClr val="black">
                <a:alpha val="50000"/>
              </a:prstClr>
            </a:innerShdw>
          </a:effectLst>
        </c:spPr>
      </c:pivotFmt>
      <c:pivotFmt>
        <c:idx val="10"/>
        <c:spPr>
          <a:solidFill>
            <a:schemeClr val="accent6"/>
          </a:solidFill>
          <a:ln>
            <a:noFill/>
          </a:ln>
          <a:effectLst>
            <a:innerShdw blurRad="63500" dist="50800" dir="13500000">
              <a:prstClr val="black">
                <a:alpha val="50000"/>
              </a:prstClr>
            </a:innerShdw>
          </a:effectLst>
        </c:spPr>
      </c:pivotFmt>
      <c:pivotFmt>
        <c:idx val="11"/>
        <c:spPr>
          <a:solidFill>
            <a:schemeClr val="accent6"/>
          </a:solidFill>
          <a:ln>
            <a:noFill/>
          </a:ln>
          <a:effectLst>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2"/>
                  </a:solidFill>
                  <a:effectLst>
                    <a:outerShdw blurRad="50800" dist="38100" dir="2700000" algn="tl" rotWithShape="0">
                      <a:prstClr val="black">
                        <a:alpha val="40000"/>
                      </a:prst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6"/>
          </a:solidFill>
          <a:ln>
            <a:noFill/>
          </a:ln>
          <a:effectLst>
            <a:innerShdw blurRad="63500" dist="50800" dir="13500000">
              <a:prstClr val="black">
                <a:alpha val="50000"/>
              </a:prstClr>
            </a:innerShdw>
          </a:effectLst>
        </c:spPr>
      </c:pivotFmt>
      <c:pivotFmt>
        <c:idx val="13"/>
        <c:spPr>
          <a:solidFill>
            <a:schemeClr val="accent6"/>
          </a:solidFill>
          <a:ln>
            <a:noFill/>
          </a:ln>
          <a:effectLst>
            <a:innerShdw blurRad="63500" dist="50800" dir="13500000">
              <a:prstClr val="black">
                <a:alpha val="50000"/>
              </a:prstClr>
            </a:innerShdw>
          </a:effectLst>
        </c:spPr>
      </c:pivotFmt>
      <c:pivotFmt>
        <c:idx val="14"/>
        <c:spPr>
          <a:solidFill>
            <a:schemeClr val="accent6"/>
          </a:solidFill>
          <a:ln>
            <a:noFill/>
          </a:ln>
          <a:effectLst>
            <a:innerShdw blurRad="63500" dist="50800" dir="13500000">
              <a:prstClr val="black">
                <a:alpha val="50000"/>
              </a:prstClr>
            </a:innerShdw>
          </a:effectLst>
        </c:spPr>
      </c:pivotFmt>
      <c:pivotFmt>
        <c:idx val="15"/>
        <c:spPr>
          <a:solidFill>
            <a:schemeClr val="accent6"/>
          </a:solidFill>
          <a:ln>
            <a:noFill/>
          </a:ln>
          <a:effectLst>
            <a:innerShdw blurRad="63500" dist="50800" dir="13500000">
              <a:prstClr val="black">
                <a:alpha val="50000"/>
              </a:prstClr>
            </a:innerShdw>
          </a:effectLst>
        </c:spPr>
      </c:pivotFmt>
      <c:pivotFmt>
        <c:idx val="16"/>
        <c:spPr>
          <a:solidFill>
            <a:schemeClr val="accent6"/>
          </a:solidFill>
          <a:ln>
            <a:noFill/>
          </a:ln>
          <a:effectLst>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2"/>
                  </a:solidFill>
                  <a:effectLst>
                    <a:outerShdw blurRad="50800" dist="38100" dir="2700000" algn="tl" rotWithShape="0">
                      <a:prstClr val="black">
                        <a:alpha val="40000"/>
                      </a:prst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solidFill>
          <a:ln>
            <a:noFill/>
          </a:ln>
          <a:effectLst>
            <a:innerShdw blurRad="63500" dist="50800" dir="13500000">
              <a:prstClr val="black">
                <a:alpha val="50000"/>
              </a:prstClr>
            </a:innerShdw>
          </a:effectLst>
        </c:spPr>
      </c:pivotFmt>
      <c:pivotFmt>
        <c:idx val="18"/>
        <c:spPr>
          <a:solidFill>
            <a:schemeClr val="accent6"/>
          </a:solidFill>
          <a:ln>
            <a:noFill/>
          </a:ln>
          <a:effectLst>
            <a:innerShdw blurRad="63500" dist="50800" dir="13500000">
              <a:prstClr val="black">
                <a:alpha val="50000"/>
              </a:prstClr>
            </a:innerShdw>
          </a:effectLst>
        </c:spPr>
      </c:pivotFmt>
      <c:pivotFmt>
        <c:idx val="19"/>
        <c:spPr>
          <a:solidFill>
            <a:schemeClr val="accent6"/>
          </a:solidFill>
          <a:ln>
            <a:noFill/>
          </a:ln>
          <a:effectLst>
            <a:innerShdw blurRad="63500" dist="50800" dir="13500000">
              <a:prstClr val="black">
                <a:alpha val="50000"/>
              </a:prstClr>
            </a:innerShdw>
          </a:effectLst>
        </c:spPr>
      </c:pivotFmt>
      <c:pivotFmt>
        <c:idx val="20"/>
        <c:spPr>
          <a:solidFill>
            <a:schemeClr val="accent6"/>
          </a:solidFill>
          <a:ln>
            <a:noFill/>
          </a:ln>
          <a:effectLst>
            <a:innerShdw blurRad="63500" dist="50800" dir="13500000">
              <a:prstClr val="black">
                <a:alpha val="50000"/>
              </a:prstClr>
            </a:innerShdw>
          </a:effectLst>
        </c:spPr>
      </c:pivotFmt>
    </c:pivotFmts>
    <c:plotArea>
      <c:layout>
        <c:manualLayout>
          <c:layoutTarget val="inner"/>
          <c:xMode val="edge"/>
          <c:yMode val="edge"/>
          <c:x val="0.15756397486789775"/>
          <c:y val="0.12965404160768565"/>
          <c:w val="0.59450189284493959"/>
          <c:h val="0.69756590003660945"/>
        </c:manualLayout>
      </c:layout>
      <c:doughnutChart>
        <c:varyColors val="1"/>
        <c:ser>
          <c:idx val="0"/>
          <c:order val="0"/>
          <c:tx>
            <c:strRef>
              <c:f>'Dashborad Pivot'!$C$15</c:f>
              <c:strCache>
                <c:ptCount val="1"/>
                <c:pt idx="0">
                  <c:v>Total</c:v>
                </c:pt>
              </c:strCache>
            </c:strRef>
          </c:tx>
          <c:spPr>
            <a:effectLst>
              <a:innerShdw blurRad="63500" dist="50800" dir="13500000">
                <a:prstClr val="black">
                  <a:alpha val="50000"/>
                </a:prstClr>
              </a:innerShdw>
            </a:effectLst>
          </c:spPr>
          <c:dPt>
            <c:idx val="0"/>
            <c:bubble3D val="0"/>
            <c:spPr>
              <a:solidFill>
                <a:schemeClr val="accent6"/>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77AB-448B-A40A-FF10E62A8E3F}"/>
              </c:ext>
            </c:extLst>
          </c:dPt>
          <c:dPt>
            <c:idx val="1"/>
            <c:bubble3D val="0"/>
            <c:spPr>
              <a:solidFill>
                <a:schemeClr val="accent5"/>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77AB-448B-A40A-FF10E62A8E3F}"/>
              </c:ext>
            </c:extLst>
          </c:dPt>
          <c:dPt>
            <c:idx val="2"/>
            <c:bubble3D val="0"/>
            <c:spPr>
              <a:solidFill>
                <a:schemeClr val="accent4"/>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77AB-448B-A40A-FF10E62A8E3F}"/>
              </c:ext>
            </c:extLst>
          </c:dPt>
          <c:dPt>
            <c:idx val="3"/>
            <c:bubble3D val="0"/>
            <c:spPr>
              <a:solidFill>
                <a:schemeClr val="accent6">
                  <a:lumMod val="60000"/>
                </a:schemeClr>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7-77AB-448B-A40A-FF10E62A8E3F}"/>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'Dashborad Pivot'!$B$16:$B$19</c:f>
              <c:strCache>
                <c:ptCount val="4"/>
                <c:pt idx="0">
                  <c:v>Hardware</c:v>
                </c:pt>
                <c:pt idx="1">
                  <c:v>Login Access</c:v>
                </c:pt>
                <c:pt idx="2">
                  <c:v>Software</c:v>
                </c:pt>
                <c:pt idx="3">
                  <c:v>System</c:v>
                </c:pt>
              </c:strCache>
            </c:strRef>
          </c:cat>
          <c:val>
            <c:numRef>
              <c:f>'Dashborad Pivot'!$C$16:$C$19</c:f>
              <c:numCache>
                <c:formatCode>General</c:formatCode>
                <c:ptCount val="4"/>
                <c:pt idx="0">
                  <c:v>9733</c:v>
                </c:pt>
                <c:pt idx="1">
                  <c:v>29193</c:v>
                </c:pt>
                <c:pt idx="2">
                  <c:v>19570</c:v>
                </c:pt>
                <c:pt idx="3">
                  <c:v>39002</c:v>
                </c:pt>
              </c:numCache>
            </c:numRef>
          </c:val>
          <c:extLst>
            <c:ext xmlns:c16="http://schemas.microsoft.com/office/drawing/2014/chart" uri="{C3380CC4-5D6E-409C-BE32-E72D297353CC}">
              <c16:uniqueId val="{00000008-77AB-448B-A40A-FF10E62A8E3F}"/>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3.8247147826462928E-2"/>
          <c:y val="0.85373863150827067"/>
          <c:w val="0.9187209188646609"/>
          <c:h val="0.1356625770615882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Pivot!PivotTable4</c:name>
    <c:fmtId val="11"/>
  </c:pivotSource>
  <c:chart>
    <c:title>
      <c:tx>
        <c:rich>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r>
              <a:rPr lang="en-US" sz="1800" b="1" cap="all" baseline="0">
                <a:solidFill>
                  <a:schemeClr val="bg1"/>
                </a:solidFill>
              </a:rPr>
              <a:t>Satisfaction rate by time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outerShdw blurRad="76200" dir="18900000" sy="23000" kx="-1200000" algn="bl" rotWithShape="0">
              <a:schemeClr val="tx1"/>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outerShdw blurRad="76200" dir="18900000" sy="23000" kx="-1200000" algn="bl" rotWithShape="0">
              <a:schemeClr val="tx1"/>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outerShdw blurRad="76200" dir="18900000" sy="23000" kx="-1200000" algn="bl" rotWithShape="0">
              <a:schemeClr val="tx1"/>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'Dashborad Pivot'!$C$23</c:f>
              <c:strCache>
                <c:ptCount val="1"/>
                <c:pt idx="0">
                  <c:v>Total</c:v>
                </c:pt>
              </c:strCache>
            </c:strRef>
          </c:tx>
          <c:spPr>
            <a:solidFill>
              <a:schemeClr val="accent6">
                <a:lumMod val="75000"/>
              </a:schemeClr>
            </a:solidFill>
            <a:ln>
              <a:noFill/>
            </a:ln>
            <a:effectLst>
              <a:outerShdw blurRad="76200" dir="18900000" sy="23000" kx="-1200000" algn="bl" rotWithShape="0">
                <a:schemeClr val="tx1"/>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Pivot'!$B$24:$B$28</c:f>
              <c:strCache>
                <c:ptCount val="5"/>
                <c:pt idx="0">
                  <c:v>2016</c:v>
                </c:pt>
                <c:pt idx="1">
                  <c:v>2017</c:v>
                </c:pt>
                <c:pt idx="2">
                  <c:v>2018</c:v>
                </c:pt>
                <c:pt idx="3">
                  <c:v>2019</c:v>
                </c:pt>
                <c:pt idx="4">
                  <c:v>2020</c:v>
                </c:pt>
              </c:strCache>
            </c:strRef>
          </c:cat>
          <c:val>
            <c:numRef>
              <c:f>'Dashborad Pivot'!$C$24:$C$28</c:f>
              <c:numCache>
                <c:formatCode>0.0</c:formatCode>
                <c:ptCount val="5"/>
                <c:pt idx="0">
                  <c:v>3.9796950425254769</c:v>
                </c:pt>
                <c:pt idx="1">
                  <c:v>4.068119342943346</c:v>
                </c:pt>
                <c:pt idx="2">
                  <c:v>4.0918539622243326</c:v>
                </c:pt>
                <c:pt idx="3">
                  <c:v>4.1223825034899955</c:v>
                </c:pt>
                <c:pt idx="4">
                  <c:v>4.1612692519251926</c:v>
                </c:pt>
              </c:numCache>
            </c:numRef>
          </c:val>
          <c:extLst>
            <c:ext xmlns:c16="http://schemas.microsoft.com/office/drawing/2014/chart" uri="{C3380CC4-5D6E-409C-BE32-E72D297353CC}">
              <c16:uniqueId val="{00000000-30BB-4C6C-87ED-5DBD9BCE4E3F}"/>
            </c:ext>
          </c:extLst>
        </c:ser>
        <c:dLbls>
          <c:dLblPos val="outEnd"/>
          <c:showLegendKey val="0"/>
          <c:showVal val="1"/>
          <c:showCatName val="0"/>
          <c:showSerName val="0"/>
          <c:showPercent val="0"/>
          <c:showBubbleSize val="0"/>
        </c:dLbls>
        <c:gapWidth val="219"/>
        <c:overlap val="-27"/>
        <c:axId val="79161312"/>
        <c:axId val="79160352"/>
      </c:barChart>
      <c:catAx>
        <c:axId val="7916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79160352"/>
        <c:crosses val="autoZero"/>
        <c:auto val="1"/>
        <c:lblAlgn val="ctr"/>
        <c:lblOffset val="100"/>
        <c:noMultiLvlLbl val="0"/>
      </c:catAx>
      <c:valAx>
        <c:axId val="79160352"/>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crossAx val="79161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Pivot!PivotTable11</c:name>
    <c:fmtId val="15"/>
  </c:pivotSource>
  <c:chart>
    <c:title>
      <c:tx>
        <c:rich>
          <a:bodyPr rot="0" spcFirstLastPara="1" vertOverflow="ellipsis" vert="horz" wrap="square" anchor="ctr" anchorCtr="1"/>
          <a:lstStyle/>
          <a:p>
            <a:pPr>
              <a:defRPr sz="1800" b="1" i="0" u="none" strike="noStrike" kern="1200" cap="all" spc="50" normalizeH="0" baseline="0">
                <a:solidFill>
                  <a:schemeClr val="bg1"/>
                </a:solidFill>
                <a:latin typeface="+mj-lt"/>
                <a:ea typeface="+mj-ea"/>
                <a:cs typeface="+mj-cs"/>
              </a:defRPr>
            </a:pPr>
            <a:r>
              <a:rPr lang="en-US" sz="1800" b="1" cap="all" baseline="0">
                <a:solidFill>
                  <a:schemeClr val="bg1"/>
                </a:solidFill>
              </a:rPr>
              <a:t> Avg satisfaction rate by age group</a:t>
            </a:r>
          </a:p>
        </c:rich>
      </c:tx>
      <c:overlay val="0"/>
      <c:spPr>
        <a:noFill/>
        <a:ln>
          <a:noFill/>
        </a:ln>
        <a:effectLst/>
      </c:spPr>
      <c:txPr>
        <a:bodyPr rot="0" spcFirstLastPara="1" vertOverflow="ellipsis" vert="horz" wrap="square" anchor="ctr" anchorCtr="1"/>
        <a:lstStyle/>
        <a:p>
          <a:pPr>
            <a:defRPr sz="1800" b="1" i="0" u="none" strike="noStrike" kern="1200" cap="all" spc="50" normalizeH="0" baseline="0">
              <a:solidFill>
                <a:schemeClr val="bg1"/>
              </a:solidFill>
              <a:latin typeface="+mj-lt"/>
              <a:ea typeface="+mj-ea"/>
              <a:cs typeface="+mj-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a:glow rad="63500">
              <a:schemeClr val="accent1">
                <a:satMod val="175000"/>
                <a:alpha val="40000"/>
              </a:schemeClr>
            </a:glow>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a:glow rad="63500">
              <a:schemeClr val="accent1">
                <a:satMod val="175000"/>
                <a:alpha val="40000"/>
              </a:schemeClr>
            </a:glow>
            <a:innerShdw blurRad="63500" dist="50800" dir="13500000">
              <a:prstClr val="black">
                <a:alpha val="50000"/>
              </a:prstClr>
            </a:innerShdw>
          </a:effectLst>
        </c:spPr>
      </c:pivotFmt>
      <c:pivotFmt>
        <c:idx val="4"/>
        <c:spPr>
          <a:solidFill>
            <a:schemeClr val="accent1">
              <a:alpha val="70000"/>
            </a:schemeClr>
          </a:solidFill>
          <a:ln>
            <a:noFill/>
          </a:ln>
          <a:effectLst>
            <a:glow rad="63500">
              <a:schemeClr val="accent1">
                <a:satMod val="175000"/>
                <a:alpha val="40000"/>
              </a:schemeClr>
            </a:glow>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a:glow rad="63500">
              <a:schemeClr val="accent1">
                <a:satMod val="175000"/>
                <a:alpha val="40000"/>
              </a:schemeClr>
            </a:glow>
            <a:innerShdw blurRad="63500" dist="50800" dir="135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'Dashborad Pivot'!$G$6</c:f>
              <c:strCache>
                <c:ptCount val="1"/>
                <c:pt idx="0">
                  <c:v>Total</c:v>
                </c:pt>
              </c:strCache>
            </c:strRef>
          </c:tx>
          <c:spPr>
            <a:solidFill>
              <a:schemeClr val="accent6">
                <a:lumMod val="75000"/>
              </a:schemeClr>
            </a:solidFill>
            <a:ln>
              <a:noFill/>
            </a:ln>
            <a:effectLst>
              <a:glow rad="63500">
                <a:schemeClr val="accent1">
                  <a:satMod val="175000"/>
                  <a:alpha val="40000"/>
                </a:schemeClr>
              </a:glow>
              <a:innerShdw blurRad="63500" dist="50800" dir="135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'Dashborad Pivot'!$F$7:$F$11</c:f>
              <c:strCache>
                <c:ptCount val="5"/>
                <c:pt idx="0">
                  <c:v>28-32</c:v>
                </c:pt>
                <c:pt idx="1">
                  <c:v>33-37</c:v>
                </c:pt>
                <c:pt idx="2">
                  <c:v>38-42</c:v>
                </c:pt>
                <c:pt idx="3">
                  <c:v>43-47</c:v>
                </c:pt>
                <c:pt idx="4">
                  <c:v>48-53</c:v>
                </c:pt>
              </c:strCache>
            </c:strRef>
          </c:cat>
          <c:val>
            <c:numRef>
              <c:f>'Dashborad Pivot'!$G$7:$G$11</c:f>
              <c:numCache>
                <c:formatCode>0.0</c:formatCode>
                <c:ptCount val="5"/>
                <c:pt idx="0">
                  <c:v>4.2099816888813182</c:v>
                </c:pt>
                <c:pt idx="1">
                  <c:v>3.9888774591744887</c:v>
                </c:pt>
                <c:pt idx="2">
                  <c:v>4.0522134913478469</c:v>
                </c:pt>
                <c:pt idx="3">
                  <c:v>4.0380193162655216</c:v>
                </c:pt>
                <c:pt idx="4">
                  <c:v>4.1983592898801509</c:v>
                </c:pt>
              </c:numCache>
            </c:numRef>
          </c:val>
          <c:extLst>
            <c:ext xmlns:c16="http://schemas.microsoft.com/office/drawing/2014/chart" uri="{C3380CC4-5D6E-409C-BE32-E72D297353CC}">
              <c16:uniqueId val="{00000000-A4A1-4FC4-831F-F12BB5ACBC13}"/>
            </c:ext>
          </c:extLst>
        </c:ser>
        <c:dLbls>
          <c:dLblPos val="outEnd"/>
          <c:showLegendKey val="0"/>
          <c:showVal val="1"/>
          <c:showCatName val="0"/>
          <c:showSerName val="0"/>
          <c:showPercent val="0"/>
          <c:showBubbleSize val="0"/>
        </c:dLbls>
        <c:gapWidth val="80"/>
        <c:overlap val="25"/>
        <c:axId val="79163712"/>
        <c:axId val="79164192"/>
      </c:barChart>
      <c:catAx>
        <c:axId val="79163712"/>
        <c:scaling>
          <c:orientation val="minMax"/>
        </c:scaling>
        <c:delete val="0"/>
        <c:axPos val="b"/>
        <c:title>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cap="none" spc="20" normalizeH="0" baseline="0">
                <a:solidFill>
                  <a:schemeClr val="bg1"/>
                </a:solidFill>
                <a:latin typeface="+mn-lt"/>
                <a:ea typeface="+mn-ea"/>
                <a:cs typeface="+mn-cs"/>
              </a:defRPr>
            </a:pPr>
            <a:endParaRPr lang="en-US"/>
          </a:p>
        </c:txPr>
        <c:crossAx val="79164192"/>
        <c:crosses val="autoZero"/>
        <c:auto val="1"/>
        <c:lblAlgn val="ctr"/>
        <c:lblOffset val="100"/>
        <c:noMultiLvlLbl val="0"/>
      </c:catAx>
      <c:valAx>
        <c:axId val="79164192"/>
        <c:scaling>
          <c:orientation val="minMax"/>
        </c:scaling>
        <c:delete val="0"/>
        <c:axPos val="l"/>
        <c:majorGridlines>
          <c:spPr>
            <a:ln w="9525" cap="flat" cmpd="sng" algn="ctr">
              <a:solidFill>
                <a:schemeClr val="tx1">
                  <a:lumMod val="5000"/>
                  <a:lumOff val="95000"/>
                </a:schemeClr>
              </a:solidFill>
              <a:round/>
            </a:ln>
            <a:effectLst/>
          </c:spPr>
        </c:majorGridlines>
        <c:title>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spc="20" baseline="0">
                <a:solidFill>
                  <a:schemeClr val="bg1"/>
                </a:solidFill>
                <a:latin typeface="+mn-lt"/>
                <a:ea typeface="+mn-ea"/>
                <a:cs typeface="+mn-cs"/>
              </a:defRPr>
            </a:pPr>
            <a:endParaRPr lang="en-US"/>
          </a:p>
        </c:txPr>
        <c:crossAx val="79163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Pivot!PivotTable17</c:name>
    <c:fmtId val="19"/>
  </c:pivotSource>
  <c:chart>
    <c:title>
      <c:tx>
        <c:rich>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r>
              <a:rPr lang="en-US" sz="2000" b="1" cap="all" baseline="0">
                <a:solidFill>
                  <a:schemeClr val="bg1"/>
                </a:solidFill>
              </a:rPr>
              <a:t>Ticket by satisfaction score </a:t>
            </a:r>
          </a:p>
        </c:rich>
      </c:tx>
      <c:layout>
        <c:manualLayout>
          <c:xMode val="edge"/>
          <c:yMode val="edge"/>
          <c:x val="0.16577037195144556"/>
          <c:y val="4.9742335137573382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4"/>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5"/>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6"/>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7"/>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8"/>
        <c:spPr>
          <a:solidFill>
            <a:schemeClr val="accent6"/>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0"/>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1"/>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2"/>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3"/>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4"/>
        <c:spPr>
          <a:solidFill>
            <a:schemeClr val="accent6"/>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6"/>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7"/>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8"/>
        <c:spPr>
          <a:solidFill>
            <a:schemeClr val="accent6"/>
          </a:solidFill>
          <a:ln w="19050">
            <a:solidFill>
              <a:schemeClr val="lt1"/>
            </a:solidFill>
          </a:ln>
          <a:effectLst>
            <a:outerShdw blurRad="50800" dist="38100" dir="2700000" algn="tl" rotWithShape="0">
              <a:prstClr val="black">
                <a:alpha val="40000"/>
              </a:prstClr>
            </a:outerShdw>
          </a:effectLst>
        </c:spPr>
      </c:pivotFmt>
      <c:pivotFmt>
        <c:idx val="19"/>
        <c:spPr>
          <a:solidFill>
            <a:schemeClr val="accent6"/>
          </a:solidFill>
          <a:ln w="19050">
            <a:solidFill>
              <a:schemeClr val="lt1"/>
            </a:solidFill>
          </a:ln>
          <a:effectLst>
            <a:outerShdw blurRad="50800" dist="38100" dir="2700000" algn="tl" rotWithShape="0">
              <a:prstClr val="black">
                <a:alpha val="40000"/>
              </a:prstClr>
            </a:outerShdw>
          </a:effectLst>
        </c:spPr>
      </c:pivotFmt>
    </c:pivotFmts>
    <c:plotArea>
      <c:layout>
        <c:manualLayout>
          <c:layoutTarget val="inner"/>
          <c:xMode val="edge"/>
          <c:yMode val="edge"/>
          <c:x val="0.11056712596022811"/>
          <c:y val="0.17137632769774755"/>
          <c:w val="0.73146484477155027"/>
          <c:h val="0.78726430364720523"/>
        </c:manualLayout>
      </c:layout>
      <c:pieChart>
        <c:varyColors val="1"/>
        <c:ser>
          <c:idx val="0"/>
          <c:order val="0"/>
          <c:tx>
            <c:strRef>
              <c:f>'Dashborad Pivot'!$C$49</c:f>
              <c:strCache>
                <c:ptCount val="1"/>
                <c:pt idx="0">
                  <c:v>Total</c:v>
                </c:pt>
              </c:strCache>
            </c:strRef>
          </c:tx>
          <c:spPr>
            <a:effectLst>
              <a:outerShdw blurRad="50800" dist="38100" dir="2700000" algn="tl" rotWithShape="0">
                <a:prstClr val="black">
                  <a:alpha val="40000"/>
                </a:prstClr>
              </a:outerShdw>
            </a:effectLst>
          </c:spPr>
          <c:dPt>
            <c:idx val="0"/>
            <c:bubble3D val="0"/>
            <c:spPr>
              <a:solidFill>
                <a:schemeClr val="accent6"/>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83F6-4B17-BCF3-03F951C319D4}"/>
              </c:ext>
            </c:extLst>
          </c:dPt>
          <c:dPt>
            <c:idx val="1"/>
            <c:bubble3D val="0"/>
            <c:spPr>
              <a:solidFill>
                <a:schemeClr val="accent5"/>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83F6-4B17-BCF3-03F951C319D4}"/>
              </c:ext>
            </c:extLst>
          </c:dPt>
          <c:dPt>
            <c:idx val="2"/>
            <c:bubble3D val="0"/>
            <c:spPr>
              <a:solidFill>
                <a:schemeClr val="accent4"/>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83F6-4B17-BCF3-03F951C319D4}"/>
              </c:ext>
            </c:extLst>
          </c:dPt>
          <c:dPt>
            <c:idx val="3"/>
            <c:bubble3D val="0"/>
            <c:spPr>
              <a:solidFill>
                <a:schemeClr val="accent6">
                  <a:lumMod val="6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83F6-4B17-BCF3-03F951C319D4}"/>
              </c:ext>
            </c:extLst>
          </c:dPt>
          <c:dPt>
            <c:idx val="4"/>
            <c:bubble3D val="0"/>
            <c:spPr>
              <a:solidFill>
                <a:schemeClr val="accent5">
                  <a:lumMod val="6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83F6-4B17-BCF3-03F951C319D4}"/>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'Dashborad Pivot'!$B$50:$B$54</c:f>
              <c:strCache>
                <c:ptCount val="5"/>
                <c:pt idx="0">
                  <c:v>1</c:v>
                </c:pt>
                <c:pt idx="1">
                  <c:v>2</c:v>
                </c:pt>
                <c:pt idx="2">
                  <c:v>3</c:v>
                </c:pt>
                <c:pt idx="3">
                  <c:v>4</c:v>
                </c:pt>
                <c:pt idx="4">
                  <c:v>5</c:v>
                </c:pt>
              </c:strCache>
            </c:strRef>
          </c:cat>
          <c:val>
            <c:numRef>
              <c:f>'Dashborad Pivot'!$C$50:$C$54</c:f>
              <c:numCache>
                <c:formatCode>General</c:formatCode>
                <c:ptCount val="5"/>
                <c:pt idx="0">
                  <c:v>9907</c:v>
                </c:pt>
                <c:pt idx="1">
                  <c:v>1977</c:v>
                </c:pt>
                <c:pt idx="2">
                  <c:v>7282</c:v>
                </c:pt>
                <c:pt idx="3">
                  <c:v>27562</c:v>
                </c:pt>
                <c:pt idx="4">
                  <c:v>50770</c:v>
                </c:pt>
              </c:numCache>
            </c:numRef>
          </c:val>
          <c:extLst>
            <c:ext xmlns:c16="http://schemas.microsoft.com/office/drawing/2014/chart" uri="{C3380CC4-5D6E-409C-BE32-E72D297353CC}">
              <c16:uniqueId val="{0000000A-83F6-4B17-BCF3-03F951C319D4}"/>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Pivot!PivotTable5</c:name>
    <c:fmtId val="11"/>
  </c:pivotSource>
  <c:chart>
    <c:title>
      <c:tx>
        <c:rich>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r>
              <a:rPr lang="en-US" sz="1600" b="1" cap="all" baseline="0">
                <a:solidFill>
                  <a:schemeClr val="bg1"/>
                </a:solidFill>
              </a:rPr>
              <a:t>Average resolution time by request category quarter-wise</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pivotFmt>
      <c:pivotFmt>
        <c:idx val="13"/>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693044571755921"/>
          <c:y val="0.22040248621740066"/>
          <c:w val="0.79513703246156997"/>
          <c:h val="0.59803313622976051"/>
        </c:manualLayout>
      </c:layout>
      <c:barChart>
        <c:barDir val="col"/>
        <c:grouping val="clustered"/>
        <c:varyColors val="0"/>
        <c:ser>
          <c:idx val="0"/>
          <c:order val="0"/>
          <c:tx>
            <c:strRef>
              <c:f>'Dashborad Pivot'!$C$32:$C$33</c:f>
              <c:strCache>
                <c:ptCount val="1"/>
                <c:pt idx="0">
                  <c:v>Qtr1</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Pivot'!$B$34:$B$37</c:f>
              <c:strCache>
                <c:ptCount val="4"/>
                <c:pt idx="0">
                  <c:v>Hardware</c:v>
                </c:pt>
                <c:pt idx="1">
                  <c:v>Login Access</c:v>
                </c:pt>
                <c:pt idx="2">
                  <c:v>Software</c:v>
                </c:pt>
                <c:pt idx="3">
                  <c:v>System</c:v>
                </c:pt>
              </c:strCache>
            </c:strRef>
          </c:cat>
          <c:val>
            <c:numRef>
              <c:f>'Dashborad Pivot'!$C$34:$C$37</c:f>
              <c:numCache>
                <c:formatCode>0.0</c:formatCode>
                <c:ptCount val="4"/>
                <c:pt idx="0">
                  <c:v>7.7437185929648242</c:v>
                </c:pt>
                <c:pt idx="1">
                  <c:v>0.30982295830953743</c:v>
                </c:pt>
                <c:pt idx="2">
                  <c:v>5.2396186440677965</c:v>
                </c:pt>
                <c:pt idx="3">
                  <c:v>6.6398099146776106</c:v>
                </c:pt>
              </c:numCache>
            </c:numRef>
          </c:val>
          <c:extLst>
            <c:ext xmlns:c16="http://schemas.microsoft.com/office/drawing/2014/chart" uri="{C3380CC4-5D6E-409C-BE32-E72D297353CC}">
              <c16:uniqueId val="{00000000-19CF-4615-8206-D99A2D441A7D}"/>
            </c:ext>
          </c:extLst>
        </c:ser>
        <c:ser>
          <c:idx val="1"/>
          <c:order val="1"/>
          <c:tx>
            <c:strRef>
              <c:f>'Dashborad Pivot'!$D$32:$D$33</c:f>
              <c:strCache>
                <c:ptCount val="1"/>
                <c:pt idx="0">
                  <c:v>Qtr2</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Pivot'!$B$34:$B$37</c:f>
              <c:strCache>
                <c:ptCount val="4"/>
                <c:pt idx="0">
                  <c:v>Hardware</c:v>
                </c:pt>
                <c:pt idx="1">
                  <c:v>Login Access</c:v>
                </c:pt>
                <c:pt idx="2">
                  <c:v>Software</c:v>
                </c:pt>
                <c:pt idx="3">
                  <c:v>System</c:v>
                </c:pt>
              </c:strCache>
            </c:strRef>
          </c:cat>
          <c:val>
            <c:numRef>
              <c:f>'Dashborad Pivot'!$D$34:$D$37</c:f>
              <c:numCache>
                <c:formatCode>0.0</c:formatCode>
                <c:ptCount val="4"/>
                <c:pt idx="0">
                  <c:v>7.6847290640394093</c:v>
                </c:pt>
                <c:pt idx="1">
                  <c:v>0.32385814819925485</c:v>
                </c:pt>
                <c:pt idx="2">
                  <c:v>5.2590348861499896</c:v>
                </c:pt>
                <c:pt idx="3">
                  <c:v>6.642100935347929</c:v>
                </c:pt>
              </c:numCache>
            </c:numRef>
          </c:val>
          <c:extLst>
            <c:ext xmlns:c16="http://schemas.microsoft.com/office/drawing/2014/chart" uri="{C3380CC4-5D6E-409C-BE32-E72D297353CC}">
              <c16:uniqueId val="{00000001-19CF-4615-8206-D99A2D441A7D}"/>
            </c:ext>
          </c:extLst>
        </c:ser>
        <c:ser>
          <c:idx val="2"/>
          <c:order val="2"/>
          <c:tx>
            <c:strRef>
              <c:f>'Dashborad Pivot'!$E$32:$E$33</c:f>
              <c:strCache>
                <c:ptCount val="1"/>
                <c:pt idx="0">
                  <c:v>Qtr3</c:v>
                </c:pt>
              </c:strCache>
            </c:strRef>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Pivot'!$B$34:$B$37</c:f>
              <c:strCache>
                <c:ptCount val="4"/>
                <c:pt idx="0">
                  <c:v>Hardware</c:v>
                </c:pt>
                <c:pt idx="1">
                  <c:v>Login Access</c:v>
                </c:pt>
                <c:pt idx="2">
                  <c:v>Software</c:v>
                </c:pt>
                <c:pt idx="3">
                  <c:v>System</c:v>
                </c:pt>
              </c:strCache>
            </c:strRef>
          </c:cat>
          <c:val>
            <c:numRef>
              <c:f>'Dashborad Pivot'!$E$34:$E$37</c:f>
              <c:numCache>
                <c:formatCode>0.0</c:formatCode>
                <c:ptCount val="4"/>
                <c:pt idx="0">
                  <c:v>7.5285714285714285</c:v>
                </c:pt>
                <c:pt idx="1">
                  <c:v>0.31265239772419401</c:v>
                </c:pt>
                <c:pt idx="2">
                  <c:v>5.1592673700975515</c:v>
                </c:pt>
                <c:pt idx="3">
                  <c:v>6.5821828076186639</c:v>
                </c:pt>
              </c:numCache>
            </c:numRef>
          </c:val>
          <c:extLst>
            <c:ext xmlns:c16="http://schemas.microsoft.com/office/drawing/2014/chart" uri="{C3380CC4-5D6E-409C-BE32-E72D297353CC}">
              <c16:uniqueId val="{00000002-19CF-4615-8206-D99A2D441A7D}"/>
            </c:ext>
          </c:extLst>
        </c:ser>
        <c:ser>
          <c:idx val="3"/>
          <c:order val="3"/>
          <c:tx>
            <c:strRef>
              <c:f>'Dashborad Pivot'!$F$32:$F$33</c:f>
              <c:strCache>
                <c:ptCount val="1"/>
                <c:pt idx="0">
                  <c:v>Qtr4</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Pivot'!$B$34:$B$37</c:f>
              <c:strCache>
                <c:ptCount val="4"/>
                <c:pt idx="0">
                  <c:v>Hardware</c:v>
                </c:pt>
                <c:pt idx="1">
                  <c:v>Login Access</c:v>
                </c:pt>
                <c:pt idx="2">
                  <c:v>Software</c:v>
                </c:pt>
                <c:pt idx="3">
                  <c:v>System</c:v>
                </c:pt>
              </c:strCache>
            </c:strRef>
          </c:cat>
          <c:val>
            <c:numRef>
              <c:f>'Dashborad Pivot'!$F$34:$F$37</c:f>
              <c:numCache>
                <c:formatCode>0.0</c:formatCode>
                <c:ptCount val="4"/>
                <c:pt idx="0">
                  <c:v>7.5481903212688088</c:v>
                </c:pt>
                <c:pt idx="1">
                  <c:v>0.30899470899470899</c:v>
                </c:pt>
                <c:pt idx="2">
                  <c:v>5.2978174603174599</c:v>
                </c:pt>
                <c:pt idx="3">
                  <c:v>6.600733326726786</c:v>
                </c:pt>
              </c:numCache>
            </c:numRef>
          </c:val>
          <c:extLst>
            <c:ext xmlns:c16="http://schemas.microsoft.com/office/drawing/2014/chart" uri="{C3380CC4-5D6E-409C-BE32-E72D297353CC}">
              <c16:uniqueId val="{00000003-19CF-4615-8206-D99A2D441A7D}"/>
            </c:ext>
          </c:extLst>
        </c:ser>
        <c:dLbls>
          <c:dLblPos val="outEnd"/>
          <c:showLegendKey val="0"/>
          <c:showVal val="1"/>
          <c:showCatName val="0"/>
          <c:showSerName val="0"/>
          <c:showPercent val="0"/>
          <c:showBubbleSize val="0"/>
        </c:dLbls>
        <c:gapWidth val="219"/>
        <c:overlap val="-27"/>
        <c:axId val="698112032"/>
        <c:axId val="698111072"/>
      </c:barChart>
      <c:catAx>
        <c:axId val="69811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698111072"/>
        <c:crosses val="autoZero"/>
        <c:auto val="1"/>
        <c:lblAlgn val="ctr"/>
        <c:lblOffset val="100"/>
        <c:noMultiLvlLbl val="0"/>
      </c:catAx>
      <c:valAx>
        <c:axId val="698111072"/>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698112032"/>
        <c:crosses val="autoZero"/>
        <c:crossBetween val="between"/>
      </c:valAx>
      <c:spPr>
        <a:noFill/>
        <a:ln>
          <a:noFill/>
        </a:ln>
        <a:effectLst/>
      </c:spPr>
    </c:plotArea>
    <c:legend>
      <c:legendPos val="r"/>
      <c:layout>
        <c:manualLayout>
          <c:xMode val="edge"/>
          <c:yMode val="edge"/>
          <c:x val="0.18241077423461602"/>
          <c:y val="0.89254669037668233"/>
          <c:w val="0.62379077615298084"/>
          <c:h val="0.1014151713085665"/>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Pivot!PivotTable15</c:name>
    <c:fmtId val="13"/>
  </c:pivotSource>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US" sz="2000" cap="all" baseline="0">
                <a:solidFill>
                  <a:schemeClr val="bg1"/>
                </a:solidFill>
              </a:rPr>
              <a:t>Ticket by severity rate</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'Dashborad Pivot'!$G$40</c:f>
              <c:strCache>
                <c:ptCount val="1"/>
                <c:pt idx="0">
                  <c:v>Total</c:v>
                </c:pt>
              </c:strCache>
            </c:strRef>
          </c:tx>
          <c:spPr>
            <a:solidFill>
              <a:schemeClr val="accent6">
                <a:lumMod val="75000"/>
              </a:schemeClr>
            </a:solid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'Dashborad Pivot'!$F$41:$F$45</c:f>
              <c:strCache>
                <c:ptCount val="5"/>
                <c:pt idx="0">
                  <c:v>0</c:v>
                </c:pt>
                <c:pt idx="1">
                  <c:v>1</c:v>
                </c:pt>
                <c:pt idx="2">
                  <c:v>2</c:v>
                </c:pt>
                <c:pt idx="3">
                  <c:v>3</c:v>
                </c:pt>
                <c:pt idx="4">
                  <c:v>4</c:v>
                </c:pt>
              </c:strCache>
            </c:strRef>
          </c:cat>
          <c:val>
            <c:numRef>
              <c:f>'Dashborad Pivot'!$G$41:$G$45</c:f>
              <c:numCache>
                <c:formatCode>General</c:formatCode>
                <c:ptCount val="5"/>
                <c:pt idx="0">
                  <c:v>356</c:v>
                </c:pt>
                <c:pt idx="1">
                  <c:v>2258</c:v>
                </c:pt>
                <c:pt idx="2">
                  <c:v>88656</c:v>
                </c:pt>
                <c:pt idx="3">
                  <c:v>4836</c:v>
                </c:pt>
                <c:pt idx="4">
                  <c:v>1392</c:v>
                </c:pt>
              </c:numCache>
            </c:numRef>
          </c:val>
          <c:extLst>
            <c:ext xmlns:c16="http://schemas.microsoft.com/office/drawing/2014/chart" uri="{C3380CC4-5D6E-409C-BE32-E72D297353CC}">
              <c16:uniqueId val="{00000000-3171-42D1-83E2-653A5417A826}"/>
            </c:ext>
          </c:extLst>
        </c:ser>
        <c:dLbls>
          <c:dLblPos val="outEnd"/>
          <c:showLegendKey val="0"/>
          <c:showVal val="1"/>
          <c:showCatName val="0"/>
          <c:showSerName val="0"/>
          <c:showPercent val="0"/>
          <c:showBubbleSize val="0"/>
        </c:dLbls>
        <c:gapWidth val="315"/>
        <c:overlap val="-40"/>
        <c:axId val="76126112"/>
        <c:axId val="76120832"/>
      </c:barChart>
      <c:catAx>
        <c:axId val="761261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76120832"/>
        <c:crosses val="autoZero"/>
        <c:auto val="1"/>
        <c:lblAlgn val="ctr"/>
        <c:lblOffset val="100"/>
        <c:noMultiLvlLbl val="0"/>
      </c:catAx>
      <c:valAx>
        <c:axId val="76120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crossAx val="76126112"/>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Pivot!PivotTable16</c:name>
    <c:fmtId val="17"/>
  </c:pivotSource>
  <c:chart>
    <c:title>
      <c:tx>
        <c:rich>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r>
              <a:rPr lang="en-US" sz="2400" cap="all" baseline="0">
                <a:solidFill>
                  <a:schemeClr val="bg1"/>
                </a:solidFill>
              </a:rPr>
              <a:t>Ticket by priority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'Dashborad Pivot'!$C$41</c:f>
              <c:strCache>
                <c:ptCount val="1"/>
                <c:pt idx="0">
                  <c:v>Total</c:v>
                </c:pt>
              </c:strCache>
            </c:strRef>
          </c:tx>
          <c:spPr>
            <a:gradFill rotWithShape="1">
              <a:gsLst>
                <a:gs pos="0">
                  <a:schemeClr val="accent6">
                    <a:lumMod val="50000"/>
                  </a:schemeClr>
                </a:gs>
                <a:gs pos="100000">
                  <a:schemeClr val="accent6">
                    <a:lumMod val="75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'Dashborad Pivot'!$B$42:$B$45</c:f>
              <c:strCache>
                <c:ptCount val="4"/>
                <c:pt idx="0">
                  <c:v>0</c:v>
                </c:pt>
                <c:pt idx="1">
                  <c:v>1</c:v>
                </c:pt>
                <c:pt idx="2">
                  <c:v>2</c:v>
                </c:pt>
                <c:pt idx="3">
                  <c:v>3</c:v>
                </c:pt>
              </c:strCache>
            </c:strRef>
          </c:cat>
          <c:val>
            <c:numRef>
              <c:f>'Dashborad Pivot'!$C$42:$C$45</c:f>
              <c:numCache>
                <c:formatCode>General</c:formatCode>
                <c:ptCount val="4"/>
                <c:pt idx="0">
                  <c:v>29410</c:v>
                </c:pt>
                <c:pt idx="1">
                  <c:v>16694</c:v>
                </c:pt>
                <c:pt idx="2">
                  <c:v>15845</c:v>
                </c:pt>
                <c:pt idx="3">
                  <c:v>35549</c:v>
                </c:pt>
              </c:numCache>
            </c:numRef>
          </c:val>
          <c:extLst>
            <c:ext xmlns:c16="http://schemas.microsoft.com/office/drawing/2014/chart" uri="{C3380CC4-5D6E-409C-BE32-E72D297353CC}">
              <c16:uniqueId val="{00000000-B5FC-4706-8936-DF39537F5359}"/>
            </c:ext>
          </c:extLst>
        </c:ser>
        <c:dLbls>
          <c:showLegendKey val="0"/>
          <c:showVal val="0"/>
          <c:showCatName val="0"/>
          <c:showSerName val="0"/>
          <c:showPercent val="0"/>
          <c:showBubbleSize val="0"/>
        </c:dLbls>
        <c:gapWidth val="100"/>
        <c:overlap val="-24"/>
        <c:axId val="76126112"/>
        <c:axId val="76120832"/>
      </c:barChart>
      <c:catAx>
        <c:axId val="761261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crossAx val="76120832"/>
        <c:crosses val="autoZero"/>
        <c:auto val="1"/>
        <c:lblAlgn val="ctr"/>
        <c:lblOffset val="100"/>
        <c:noMultiLvlLbl val="0"/>
      </c:catAx>
      <c:valAx>
        <c:axId val="76120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crossAx val="7612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[Tina_IT_Tickets_Analysis(AutoRecovered).xlsx]Dashborad Pivot!PivotTable18</c:name>
    <c:fmtId val="13"/>
  </c:pivotSource>
  <c:chart>
    <c:title>
      <c:tx>
        <c:rich>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sz="1800" cap="all" baseline="0">
                <a:solidFill>
                  <a:schemeClr val="bg1"/>
                </a:solidFill>
              </a:rPr>
              <a:t>Ticket by resolution time</a:t>
            </a:r>
          </a:p>
        </c:rich>
      </c:tx>
      <c:layout>
        <c:manualLayout>
          <c:xMode val="edge"/>
          <c:yMode val="edge"/>
          <c:x val="0.23439000960614789"/>
          <c:y val="5.494524877938646E-2"/>
        </c:manualLayout>
      </c:layout>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5400000" spcFirstLastPara="1" vertOverflow="ellipsis" horzOverflow="clip" vert="horz" wrap="square" lIns="0" tIns="0" rIns="0" bIns="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5400000" spcFirstLastPara="1" vertOverflow="ellipsis" horzOverflow="clip" vert="horz" wrap="square" lIns="0" tIns="0" rIns="0" bIns="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5400000" spcFirstLastPara="1" vertOverflow="ellipsis" horzOverflow="clip" vert="horz" wrap="square" lIns="0" tIns="0" rIns="0" bIns="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s>
    <c:plotArea>
      <c:layout/>
      <c:barChart>
        <c:barDir val="col"/>
        <c:grouping val="clustered"/>
        <c:varyColors val="0"/>
        <c:ser>
          <c:idx val="0"/>
          <c:order val="0"/>
          <c:tx>
            <c:strRef>
              <c:f>'Dashborad Pivot'!$H$49</c:f>
              <c:strCache>
                <c:ptCount val="1"/>
                <c:pt idx="0">
                  <c:v>Total</c:v>
                </c:pt>
              </c:strCache>
            </c:strRef>
          </c:tx>
          <c:spPr>
            <a:solidFill>
              <a:schemeClr val="accent6">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horzOverflow="clip" vert="horz" wrap="square" lIns="0" tIns="0" rIns="0" bIns="0" anchor="ctr" anchorCtr="1">
                <a:spAutoFit/>
              </a:bodyPr>
              <a:lstStyle/>
              <a:p>
                <a:pPr>
                  <a:defRPr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95000"/>
                          <a:alpha val="54000"/>
                        </a:schemeClr>
                      </a:solidFill>
                    </a:ln>
                    <a:effectLst/>
                  </c:spPr>
                </c15:leaderLines>
              </c:ext>
            </c:extLst>
          </c:dLbls>
          <c:cat>
            <c:strRef>
              <c:f>'Dashborad Pivot'!$G$50:$G$71</c:f>
              <c:strCach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strCache>
            </c:strRef>
          </c:cat>
          <c:val>
            <c:numRef>
              <c:f>'Dashborad Pivot'!$H$50:$H$71</c:f>
              <c:numCache>
                <c:formatCode>General</c:formatCode>
                <c:ptCount val="22"/>
                <c:pt idx="0">
                  <c:v>25071</c:v>
                </c:pt>
                <c:pt idx="1">
                  <c:v>9277</c:v>
                </c:pt>
                <c:pt idx="2">
                  <c:v>6466</c:v>
                </c:pt>
                <c:pt idx="3">
                  <c:v>6200</c:v>
                </c:pt>
                <c:pt idx="4">
                  <c:v>4919</c:v>
                </c:pt>
                <c:pt idx="5">
                  <c:v>8789</c:v>
                </c:pt>
                <c:pt idx="6">
                  <c:v>7802</c:v>
                </c:pt>
                <c:pt idx="7">
                  <c:v>6582</c:v>
                </c:pt>
                <c:pt idx="8">
                  <c:v>4850</c:v>
                </c:pt>
                <c:pt idx="9">
                  <c:v>3739</c:v>
                </c:pt>
                <c:pt idx="10">
                  <c:v>3899</c:v>
                </c:pt>
                <c:pt idx="11">
                  <c:v>1732</c:v>
                </c:pt>
                <c:pt idx="12">
                  <c:v>1555</c:v>
                </c:pt>
                <c:pt idx="13">
                  <c:v>1712</c:v>
                </c:pt>
                <c:pt idx="14">
                  <c:v>1566</c:v>
                </c:pt>
                <c:pt idx="15">
                  <c:v>1360</c:v>
                </c:pt>
                <c:pt idx="16">
                  <c:v>1167</c:v>
                </c:pt>
                <c:pt idx="17">
                  <c:v>554</c:v>
                </c:pt>
                <c:pt idx="18">
                  <c:v>124</c:v>
                </c:pt>
                <c:pt idx="19">
                  <c:v>130</c:v>
                </c:pt>
                <c:pt idx="20">
                  <c:v>2</c:v>
                </c:pt>
                <c:pt idx="21">
                  <c:v>2</c:v>
                </c:pt>
              </c:numCache>
            </c:numRef>
          </c:val>
          <c:extLst>
            <c:ext xmlns:c16="http://schemas.microsoft.com/office/drawing/2014/chart" uri="{C3380CC4-5D6E-409C-BE32-E72D297353CC}">
              <c16:uniqueId val="{00000000-B8D2-42A5-ABBE-07252C943458}"/>
            </c:ext>
          </c:extLst>
        </c:ser>
        <c:dLbls>
          <c:dLblPos val="outEnd"/>
          <c:showLegendKey val="0"/>
          <c:showVal val="1"/>
          <c:showCatName val="0"/>
          <c:showSerName val="0"/>
          <c:showPercent val="0"/>
          <c:showBubbleSize val="0"/>
        </c:dLbls>
        <c:gapWidth val="100"/>
        <c:overlap val="-24"/>
        <c:axId val="79153632"/>
        <c:axId val="79162752"/>
      </c:barChart>
      <c:catAx>
        <c:axId val="791536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79162752"/>
        <c:crosses val="autoZero"/>
        <c:auto val="1"/>
        <c:lblAlgn val="ctr"/>
        <c:lblOffset val="100"/>
        <c:noMultiLvlLbl val="0"/>
      </c:catAx>
      <c:valAx>
        <c:axId val="79162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79153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6260CCB6-A07D-C009-AED0-29CEECEA4000}"/>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CF520674-C897-A98E-5E21-37F2F1BCF5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99B90201-D091-C2CF-638D-EE0EFEAE9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697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775F65CA-D8BD-1670-5DA8-54B18FB6EA6B}"/>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764C0EBA-A418-F135-D3D0-223141E74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C3B0B1AD-6E69-0E4C-01C1-179DA09EF1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212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58B29631-F693-E18E-AD63-C5967E2F88D3}"/>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B4503861-8BA7-1BF8-1A8D-5034B31A29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4F0A4430-8275-6598-FEC4-C7AE510EE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72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1455A556-9FAE-5F04-B719-65E7C5E8357C}"/>
            </a:ext>
          </a:extLst>
        </p:cNvPr>
        <p:cNvGrpSpPr/>
        <p:nvPr/>
      </p:nvGrpSpPr>
      <p:grpSpPr>
        <a:xfrm>
          <a:off x="0" y="0"/>
          <a:ext cx="0" cy="0"/>
          <a:chOff x="0" y="0"/>
          <a:chExt cx="0" cy="0"/>
        </a:xfrm>
      </p:grpSpPr>
      <p:sp>
        <p:nvSpPr>
          <p:cNvPr id="84" name="Google Shape;84;p3:notes">
            <a:extLst>
              <a:ext uri="{FF2B5EF4-FFF2-40B4-BE49-F238E27FC236}">
                <a16:creationId xmlns:a16="http://schemas.microsoft.com/office/drawing/2014/main" id="{47579865-D9CB-0E18-2873-5E386C6469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a:extLst>
              <a:ext uri="{FF2B5EF4-FFF2-40B4-BE49-F238E27FC236}">
                <a16:creationId xmlns:a16="http://schemas.microsoft.com/office/drawing/2014/main" id="{B61C3AE4-D04E-D958-8540-4ECB797F30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227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971F15DD-EE25-F838-6B27-CD19677A9021}"/>
            </a:ext>
          </a:extLst>
        </p:cNvPr>
        <p:cNvGrpSpPr/>
        <p:nvPr/>
      </p:nvGrpSpPr>
      <p:grpSpPr>
        <a:xfrm>
          <a:off x="0" y="0"/>
          <a:ext cx="0" cy="0"/>
          <a:chOff x="0" y="0"/>
          <a:chExt cx="0" cy="0"/>
        </a:xfrm>
      </p:grpSpPr>
      <p:sp>
        <p:nvSpPr>
          <p:cNvPr id="84" name="Google Shape;84;p3:notes">
            <a:extLst>
              <a:ext uri="{FF2B5EF4-FFF2-40B4-BE49-F238E27FC236}">
                <a16:creationId xmlns:a16="http://schemas.microsoft.com/office/drawing/2014/main" id="{93B277AB-C1B4-7E41-7483-13E3D70E5C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a:extLst>
              <a:ext uri="{FF2B5EF4-FFF2-40B4-BE49-F238E27FC236}">
                <a16:creationId xmlns:a16="http://schemas.microsoft.com/office/drawing/2014/main" id="{F5B5FD89-D3F5-48CC-879B-EF6E491344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8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3BF04460-012C-E2F7-1AC5-94C68BB0A9FA}"/>
            </a:ext>
          </a:extLst>
        </p:cNvPr>
        <p:cNvGrpSpPr/>
        <p:nvPr/>
      </p:nvGrpSpPr>
      <p:grpSpPr>
        <a:xfrm>
          <a:off x="0" y="0"/>
          <a:ext cx="0" cy="0"/>
          <a:chOff x="0" y="0"/>
          <a:chExt cx="0" cy="0"/>
        </a:xfrm>
      </p:grpSpPr>
      <p:sp>
        <p:nvSpPr>
          <p:cNvPr id="84" name="Google Shape;84;p3:notes">
            <a:extLst>
              <a:ext uri="{FF2B5EF4-FFF2-40B4-BE49-F238E27FC236}">
                <a16:creationId xmlns:a16="http://schemas.microsoft.com/office/drawing/2014/main" id="{8593B241-B7ED-6F32-AD63-A7D18ED803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a:extLst>
              <a:ext uri="{FF2B5EF4-FFF2-40B4-BE49-F238E27FC236}">
                <a16:creationId xmlns:a16="http://schemas.microsoft.com/office/drawing/2014/main" id="{EB1EFC97-14B0-952C-8D24-01D3380491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29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D2C9A51F-7540-92E9-3C54-F72FDB5B89C3}"/>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7B5BBD37-6C66-3F76-20A9-793F80763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0CBF7CFF-2058-AB23-959E-4ACF1B550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88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1BB5C574-F548-AD5F-56A8-6DEFA92B554D}"/>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01FC91C7-A11E-5AF4-1F9E-A91D7A6179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F222B0A2-C10B-48D4-F77A-2D9098BC2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58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02589AFB-4A18-8982-A90F-69ABEABAABFC}"/>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DFFFEC40-8698-F9A5-D339-5806C0756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17E2D3EE-EC85-1E0F-4B3B-47C20326B1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19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F86583B1-6AC3-83A5-F8A6-A156F83AA4FB}"/>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9F826783-F9FA-248E-DEAF-62A68A46AF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84AED402-B390-84B3-D0A5-449DB36B8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26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690606FC-21B6-389C-5E3A-F5EFED6F578E}"/>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695EB457-C248-DFEC-350C-863E7E500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8729109D-7A46-85F3-26CA-0C5D8E860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49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80B17AAE-A1A4-A189-7E02-DD99C45F36F9}"/>
            </a:ext>
          </a:extLst>
        </p:cNvPr>
        <p:cNvGrpSpPr/>
        <p:nvPr/>
      </p:nvGrpSpPr>
      <p:grpSpPr>
        <a:xfrm>
          <a:off x="0" y="0"/>
          <a:ext cx="0" cy="0"/>
          <a:chOff x="0" y="0"/>
          <a:chExt cx="0" cy="0"/>
        </a:xfrm>
      </p:grpSpPr>
      <p:sp>
        <p:nvSpPr>
          <p:cNvPr id="145" name="Google Shape;145;p7:notes">
            <a:extLst>
              <a:ext uri="{FF2B5EF4-FFF2-40B4-BE49-F238E27FC236}">
                <a16:creationId xmlns:a16="http://schemas.microsoft.com/office/drawing/2014/main" id="{99AA2719-94E7-F29C-1510-357C5502D9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a:extLst>
              <a:ext uri="{FF2B5EF4-FFF2-40B4-BE49-F238E27FC236}">
                <a16:creationId xmlns:a16="http://schemas.microsoft.com/office/drawing/2014/main" id="{6ED9DE9F-8F23-EA3D-9E41-4A8DED2C59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4" name="Google Shape;14;p3"/>
          <p:cNvSpPr txBox="1"/>
          <p:nvPr/>
        </p:nvSpPr>
        <p:spPr>
          <a:xfrm>
            <a:off x="1028700" y="3984708"/>
            <a:ext cx="9169500" cy="538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a:solidFill>
                  <a:srgbClr val="051D40"/>
                </a:solidFill>
                <a:latin typeface="Poppins"/>
                <a:ea typeface="Poppins"/>
                <a:cs typeface="Poppins"/>
                <a:sym typeface="Poppins"/>
              </a:rPr>
              <a:t>Click to add subtitle</a:t>
            </a:r>
            <a:endParaRPr/>
          </a:p>
        </p:txBody>
      </p:sp>
      <p:sp>
        <p:nvSpPr>
          <p:cNvPr id="15" name="Google Shape;15;p3"/>
          <p:cNvSpPr txBox="1"/>
          <p:nvPr/>
        </p:nvSpPr>
        <p:spPr>
          <a:xfrm>
            <a:off x="1028700" y="1123950"/>
            <a:ext cx="14241000" cy="27099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1003" b="1">
                <a:solidFill>
                  <a:srgbClr val="00569E"/>
                </a:solidFill>
                <a:latin typeface="Poppins"/>
                <a:ea typeface="Poppins"/>
                <a:cs typeface="Poppins"/>
                <a:sym typeface="Poppins"/>
              </a:rPr>
              <a:t>CLICK TO EDIT</a:t>
            </a:r>
            <a:endParaRPr sz="11003" b="1">
              <a:solidFill>
                <a:srgbClr val="00569E"/>
              </a:solidFill>
              <a:latin typeface="Poppins"/>
              <a:ea typeface="Poppins"/>
              <a:cs typeface="Poppins"/>
              <a:sym typeface="Poppins"/>
            </a:endParaRPr>
          </a:p>
          <a:p>
            <a:pPr marL="0" marR="0" lvl="0" indent="0" algn="l" rtl="0">
              <a:lnSpc>
                <a:spcPct val="80000"/>
              </a:lnSpc>
              <a:spcBef>
                <a:spcPts val="0"/>
              </a:spcBef>
              <a:spcAft>
                <a:spcPts val="0"/>
              </a:spcAft>
              <a:buNone/>
            </a:pPr>
            <a:r>
              <a:rPr lang="en-US" sz="11003" b="1">
                <a:solidFill>
                  <a:srgbClr val="00569E"/>
                </a:solidFill>
                <a:latin typeface="Poppins"/>
                <a:ea typeface="Poppins"/>
                <a:cs typeface="Poppins"/>
                <a:sym typeface="Poppins"/>
              </a:rPr>
              <a:t>THEME TITLE STYLE</a:t>
            </a:r>
            <a:endParaRPr sz="11003" b="1">
              <a:solidFill>
                <a:srgbClr val="00569E"/>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457200" y="3946075"/>
            <a:ext cx="8229600" cy="5987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Poppins"/>
              <a:buChar char="•"/>
              <a:defRPr>
                <a:latin typeface="Poppins"/>
                <a:ea typeface="Poppins"/>
                <a:cs typeface="Poppins"/>
                <a:sym typeface="Poppins"/>
              </a:defRPr>
            </a:lvl1pPr>
            <a:lvl2pPr marL="914400" lvl="1" indent="-342900" algn="l">
              <a:spcBef>
                <a:spcPts val="360"/>
              </a:spcBef>
              <a:spcAft>
                <a:spcPts val="0"/>
              </a:spcAft>
              <a:buClr>
                <a:schemeClr val="dk1"/>
              </a:buClr>
              <a:buSzPts val="1800"/>
              <a:buFont typeface="Poppins"/>
              <a:buChar char="–"/>
              <a:defRPr>
                <a:latin typeface="Poppins"/>
                <a:ea typeface="Poppins"/>
                <a:cs typeface="Poppins"/>
                <a:sym typeface="Poppins"/>
              </a:defRPr>
            </a:lvl2pPr>
            <a:lvl3pPr marL="1371600" lvl="2" indent="-342900" algn="l">
              <a:spcBef>
                <a:spcPts val="360"/>
              </a:spcBef>
              <a:spcAft>
                <a:spcPts val="0"/>
              </a:spcAft>
              <a:buClr>
                <a:schemeClr val="dk1"/>
              </a:buClr>
              <a:buSzPts val="1800"/>
              <a:buFont typeface="Poppins"/>
              <a:buChar char="•"/>
              <a:defRPr>
                <a:latin typeface="Poppins"/>
                <a:ea typeface="Poppins"/>
                <a:cs typeface="Poppins"/>
                <a:sym typeface="Poppins"/>
              </a:defRPr>
            </a:lvl3pPr>
            <a:lvl4pPr marL="1828800" lvl="3" indent="-342900" algn="l">
              <a:spcBef>
                <a:spcPts val="360"/>
              </a:spcBef>
              <a:spcAft>
                <a:spcPts val="0"/>
              </a:spcAft>
              <a:buClr>
                <a:schemeClr val="dk1"/>
              </a:buClr>
              <a:buSzPts val="1800"/>
              <a:buFont typeface="Poppins"/>
              <a:buChar char="–"/>
              <a:defRPr>
                <a:latin typeface="Poppins"/>
                <a:ea typeface="Poppins"/>
                <a:cs typeface="Poppins"/>
                <a:sym typeface="Poppins"/>
              </a:defRPr>
            </a:lvl4pPr>
            <a:lvl5pPr marL="2286000" lvl="4" indent="-342900" algn="l">
              <a:spcBef>
                <a:spcPts val="360"/>
              </a:spcBef>
              <a:spcAft>
                <a:spcPts val="0"/>
              </a:spcAft>
              <a:buClr>
                <a:schemeClr val="dk1"/>
              </a:buClr>
              <a:buSzPts val="1800"/>
              <a:buFont typeface="Poppins"/>
              <a:buChar char="»"/>
              <a:defRPr>
                <a:latin typeface="Poppins"/>
                <a:ea typeface="Poppins"/>
                <a:cs typeface="Poppins"/>
                <a:sym typeface="Poppins"/>
              </a:defRPr>
            </a:lvl5pPr>
            <a:lvl6pPr marL="2743200" lvl="5" indent="-342900" algn="l">
              <a:spcBef>
                <a:spcPts val="360"/>
              </a:spcBef>
              <a:spcAft>
                <a:spcPts val="0"/>
              </a:spcAft>
              <a:buClr>
                <a:schemeClr val="dk1"/>
              </a:buClr>
              <a:buSzPts val="1800"/>
              <a:buFont typeface="Poppins"/>
              <a:buChar char="•"/>
              <a:defRPr>
                <a:latin typeface="Poppins"/>
                <a:ea typeface="Poppins"/>
                <a:cs typeface="Poppins"/>
                <a:sym typeface="Poppins"/>
              </a:defRPr>
            </a:lvl6pPr>
            <a:lvl7pPr marL="3200400" lvl="6" indent="-342900" algn="l">
              <a:spcBef>
                <a:spcPts val="360"/>
              </a:spcBef>
              <a:spcAft>
                <a:spcPts val="0"/>
              </a:spcAft>
              <a:buClr>
                <a:schemeClr val="dk1"/>
              </a:buClr>
              <a:buSzPts val="1800"/>
              <a:buFont typeface="Poppins"/>
              <a:buChar char="•"/>
              <a:defRPr>
                <a:latin typeface="Poppins"/>
                <a:ea typeface="Poppins"/>
                <a:cs typeface="Poppins"/>
                <a:sym typeface="Poppins"/>
              </a:defRPr>
            </a:lvl7pPr>
            <a:lvl8pPr marL="3657600" lvl="7" indent="-342900" algn="l">
              <a:spcBef>
                <a:spcPts val="360"/>
              </a:spcBef>
              <a:spcAft>
                <a:spcPts val="0"/>
              </a:spcAft>
              <a:buClr>
                <a:schemeClr val="dk1"/>
              </a:buClr>
              <a:buSzPts val="1800"/>
              <a:buFont typeface="Poppins"/>
              <a:buChar char="•"/>
              <a:defRPr>
                <a:latin typeface="Poppins"/>
                <a:ea typeface="Poppins"/>
                <a:cs typeface="Poppins"/>
                <a:sym typeface="Poppins"/>
              </a:defRPr>
            </a:lvl8pPr>
            <a:lvl9pPr marL="4114800" lvl="8" indent="-342900" algn="l">
              <a:spcBef>
                <a:spcPts val="360"/>
              </a:spcBef>
              <a:spcAft>
                <a:spcPts val="0"/>
              </a:spcAft>
              <a:buClr>
                <a:schemeClr val="dk1"/>
              </a:buClr>
              <a:buSzPts val="1800"/>
              <a:buFont typeface="Poppins"/>
              <a:buChar char="•"/>
              <a:defRPr>
                <a:latin typeface="Poppins"/>
                <a:ea typeface="Poppins"/>
                <a:cs typeface="Poppins"/>
                <a:sym typeface="Poppins"/>
              </a:defRPr>
            </a:lvl9pPr>
          </a:lstStyle>
          <a:p>
            <a:endParaRPr/>
          </a:p>
        </p:txBody>
      </p:sp>
      <p:sp>
        <p:nvSpPr>
          <p:cNvPr id="18" name="Google Shape;18;p4"/>
          <p:cNvSpPr/>
          <p:nvPr/>
        </p:nvSpPr>
        <p:spPr>
          <a:xfrm>
            <a:off x="8481250" y="12"/>
            <a:ext cx="9806732" cy="10286957"/>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p:nvPr/>
        </p:nvSpPr>
        <p:spPr>
          <a:xfrm>
            <a:off x="457200" y="635000"/>
            <a:ext cx="7407600" cy="2770500"/>
          </a:xfrm>
          <a:prstGeom prst="rect">
            <a:avLst/>
          </a:prstGeom>
          <a:noFill/>
          <a:ln>
            <a:noFill/>
          </a:ln>
        </p:spPr>
        <p:txBody>
          <a:bodyPr spcFirstLastPara="1" wrap="square" lIns="91425" tIns="91425" rIns="91425" bIns="91425" anchor="ctr" anchorCtr="0">
            <a:spAutoFit/>
          </a:bodyPr>
          <a:lstStyle/>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CLICK TO EDIT</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THEME TITLE STYLE</a:t>
            </a:r>
            <a:endParaRPr sz="7000" b="1">
              <a:solidFill>
                <a:srgbClr val="00569E"/>
              </a:solidFill>
              <a:latin typeface="Poppins"/>
              <a:ea typeface="Poppins"/>
              <a:cs typeface="Poppins"/>
              <a:sym typeface="Poppins"/>
            </a:endParaRPr>
          </a:p>
        </p:txBody>
      </p:sp>
      <p:graphicFrame>
        <p:nvGraphicFramePr>
          <p:cNvPr id="20" name="Google Shape;20;p4"/>
          <p:cNvGraphicFramePr/>
          <p:nvPr/>
        </p:nvGraphicFramePr>
        <p:xfrm>
          <a:off x="10204349" y="1780449"/>
          <a:ext cx="3000000" cy="3000000"/>
        </p:xfrm>
        <a:graphic>
          <a:graphicData uri="http://schemas.openxmlformats.org/drawingml/2006/table">
            <a:tbl>
              <a:tblPr>
                <a:noFill/>
                <a:tableStyleId>{39B56D3F-5F1B-47E8-A905-767062376F26}</a:tableStyleId>
              </a:tblPr>
              <a:tblGrid>
                <a:gridCol w="5534125">
                  <a:extLst>
                    <a:ext uri="{9D8B030D-6E8A-4147-A177-3AD203B41FA5}">
                      <a16:colId xmlns:a16="http://schemas.microsoft.com/office/drawing/2014/main" val="20000"/>
                    </a:ext>
                  </a:extLst>
                </a:gridCol>
                <a:gridCol w="796675">
                  <a:extLst>
                    <a:ext uri="{9D8B030D-6E8A-4147-A177-3AD203B41FA5}">
                      <a16:colId xmlns:a16="http://schemas.microsoft.com/office/drawing/2014/main" val="20001"/>
                    </a:ext>
                  </a:extLst>
                </a:gridCol>
              </a:tblGrid>
              <a:tr h="981175">
                <a:tc>
                  <a:txBody>
                    <a:bodyPr/>
                    <a:lstStyle/>
                    <a:p>
                      <a:pPr marL="0" marR="0" lvl="0" indent="0" algn="l" rtl="0">
                        <a:lnSpc>
                          <a:spcPct val="140013"/>
                        </a:lnSpc>
                        <a:spcBef>
                          <a:spcPts val="0"/>
                        </a:spcBef>
                        <a:spcAft>
                          <a:spcPts val="0"/>
                        </a:spcAft>
                        <a:buNone/>
                      </a:pPr>
                      <a:r>
                        <a:rPr lang="en-US" sz="3000">
                          <a:solidFill>
                            <a:srgbClr val="FFFFFF"/>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3</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0"/>
                  </a:ext>
                </a:extLst>
              </a:tr>
              <a:tr h="98117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4</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1"/>
                  </a:ext>
                </a:extLst>
              </a:tr>
              <a:tr h="86132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5</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2"/>
                  </a:ext>
                </a:extLst>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6</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3"/>
                  </a:ext>
                </a:extLst>
              </a:tr>
              <a:tr h="981175">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7</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4"/>
                  </a:ext>
                </a:extLst>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u="none" strike="noStrike" cap="none">
                          <a:solidFill>
                            <a:srgbClr val="FFFFFF"/>
                          </a:solidFill>
                          <a:latin typeface="Poppins"/>
                          <a:ea typeface="Poppins"/>
                          <a:cs typeface="Poppins"/>
                          <a:sym typeface="Poppins"/>
                        </a:rPr>
                        <a:t>8</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5"/>
                  </a:ext>
                </a:extLst>
              </a:tr>
              <a:tr h="973750">
                <a:tc>
                  <a:txBody>
                    <a:bodyPr/>
                    <a:lstStyle/>
                    <a:p>
                      <a:pPr marL="0" lvl="0" indent="0" algn="l" rtl="0">
                        <a:lnSpc>
                          <a:spcPct val="140013"/>
                        </a:lnSpc>
                        <a:spcBef>
                          <a:spcPts val="0"/>
                        </a:spcBef>
                        <a:spcAft>
                          <a:spcPts val="0"/>
                        </a:spcAft>
                        <a:buClr>
                          <a:schemeClr val="dk1"/>
                        </a:buClr>
                        <a:buFont typeface="Arial"/>
                        <a:buNone/>
                      </a:pPr>
                      <a:r>
                        <a:rPr lang="en-US" sz="3000">
                          <a:solidFill>
                            <a:schemeClr val="lt1"/>
                          </a:solidFill>
                          <a:latin typeface="Poppins"/>
                          <a:ea typeface="Poppins"/>
                          <a:cs typeface="Poppins"/>
                          <a:sym typeface="Poppins"/>
                        </a:rPr>
                        <a:t>Click to Edit</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3000" b="1">
                          <a:solidFill>
                            <a:srgbClr val="FFFFFF"/>
                          </a:solidFill>
                          <a:latin typeface="Poppins"/>
                          <a:ea typeface="Poppins"/>
                          <a:cs typeface="Poppins"/>
                          <a:sym typeface="Poppins"/>
                        </a:rPr>
                        <a:t>9</a:t>
                      </a:r>
                      <a:endParaRPr sz="3000" u="none" strike="noStrike" cap="none"/>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SzPts val="2300"/>
              <a:buFont typeface="Poppins"/>
              <a:buNone/>
              <a:defRPr>
                <a:latin typeface="Poppins"/>
                <a:ea typeface="Poppins"/>
                <a:cs typeface="Poppins"/>
                <a:sym typeface="Poppins"/>
              </a:defRPr>
            </a:lvl1pPr>
            <a:lvl2pPr marL="914400" lvl="1" indent="-228600" algn="l" rtl="0">
              <a:spcBef>
                <a:spcPts val="360"/>
              </a:spcBef>
              <a:spcAft>
                <a:spcPts val="0"/>
              </a:spcAft>
              <a:buSzPts val="2300"/>
              <a:buFont typeface="Poppins"/>
              <a:buNone/>
              <a:defRPr>
                <a:latin typeface="Poppins"/>
                <a:ea typeface="Poppins"/>
                <a:cs typeface="Poppins"/>
                <a:sym typeface="Poppins"/>
              </a:defRPr>
            </a:lvl2pPr>
            <a:lvl3pPr marL="1371600" lvl="2" indent="-228600" algn="l" rtl="0">
              <a:spcBef>
                <a:spcPts val="320"/>
              </a:spcBef>
              <a:spcAft>
                <a:spcPts val="0"/>
              </a:spcAft>
              <a:buSzPts val="2300"/>
              <a:buFont typeface="Poppins"/>
              <a:buNone/>
              <a:defRPr>
                <a:latin typeface="Poppins"/>
                <a:ea typeface="Poppins"/>
                <a:cs typeface="Poppins"/>
                <a:sym typeface="Poppins"/>
              </a:defRPr>
            </a:lvl3pPr>
            <a:lvl4pPr marL="1828800" lvl="3" indent="-228600" algn="l" rtl="0">
              <a:spcBef>
                <a:spcPts val="280"/>
              </a:spcBef>
              <a:spcAft>
                <a:spcPts val="0"/>
              </a:spcAft>
              <a:buSzPts val="2300"/>
              <a:buFont typeface="Poppins"/>
              <a:buNone/>
              <a:defRPr>
                <a:latin typeface="Poppins"/>
                <a:ea typeface="Poppins"/>
                <a:cs typeface="Poppins"/>
                <a:sym typeface="Poppins"/>
              </a:defRPr>
            </a:lvl4pPr>
            <a:lvl5pPr marL="2286000" lvl="4" indent="-228600" algn="l" rtl="0">
              <a:spcBef>
                <a:spcPts val="280"/>
              </a:spcBef>
              <a:spcAft>
                <a:spcPts val="0"/>
              </a:spcAft>
              <a:buSzPts val="2300"/>
              <a:buFont typeface="Poppins"/>
              <a:buNone/>
              <a:defRPr>
                <a:latin typeface="Poppins"/>
                <a:ea typeface="Poppins"/>
                <a:cs typeface="Poppins"/>
                <a:sym typeface="Poppins"/>
              </a:defRPr>
            </a:lvl5pPr>
            <a:lvl6pPr marL="2743200" lvl="5" indent="-228600" algn="l" rtl="0">
              <a:spcBef>
                <a:spcPts val="280"/>
              </a:spcBef>
              <a:spcAft>
                <a:spcPts val="0"/>
              </a:spcAft>
              <a:buSzPts val="2300"/>
              <a:buFont typeface="Poppins"/>
              <a:buNone/>
              <a:defRPr>
                <a:latin typeface="Poppins"/>
                <a:ea typeface="Poppins"/>
                <a:cs typeface="Poppins"/>
                <a:sym typeface="Poppins"/>
              </a:defRPr>
            </a:lvl6pPr>
            <a:lvl7pPr marL="3200400" lvl="6" indent="-228600" algn="l" rtl="0">
              <a:spcBef>
                <a:spcPts val="280"/>
              </a:spcBef>
              <a:spcAft>
                <a:spcPts val="0"/>
              </a:spcAft>
              <a:buSzPts val="2300"/>
              <a:buFont typeface="Poppins"/>
              <a:buNone/>
              <a:defRPr>
                <a:latin typeface="Poppins"/>
                <a:ea typeface="Poppins"/>
                <a:cs typeface="Poppins"/>
                <a:sym typeface="Poppins"/>
              </a:defRPr>
            </a:lvl7pPr>
            <a:lvl8pPr marL="3657600" lvl="7" indent="-228600" algn="l" rtl="0">
              <a:spcBef>
                <a:spcPts val="280"/>
              </a:spcBef>
              <a:spcAft>
                <a:spcPts val="0"/>
              </a:spcAft>
              <a:buSzPts val="2300"/>
              <a:buFont typeface="Poppins"/>
              <a:buNone/>
              <a:defRPr>
                <a:latin typeface="Poppins"/>
                <a:ea typeface="Poppins"/>
                <a:cs typeface="Poppins"/>
                <a:sym typeface="Poppins"/>
              </a:defRPr>
            </a:lvl8pPr>
            <a:lvl9pPr marL="4114800" lvl="8" indent="-228600" algn="l" rtl="0">
              <a:spcBef>
                <a:spcPts val="280"/>
              </a:spcBef>
              <a:spcAft>
                <a:spcPts val="0"/>
              </a:spcAft>
              <a:buSzPts val="2300"/>
              <a:buFont typeface="Poppins"/>
              <a:buNone/>
              <a:defRPr>
                <a:latin typeface="Poppins"/>
                <a:ea typeface="Poppins"/>
                <a:cs typeface="Poppins"/>
                <a:sym typeface="Poppins"/>
              </a:defRPr>
            </a:lvl9pPr>
          </a:lstStyle>
          <a:p>
            <a:endParaRPr/>
          </a:p>
        </p:txBody>
      </p:sp>
      <p:sp>
        <p:nvSpPr>
          <p:cNvPr id="23" name="Google Shape;23;p5"/>
          <p:cNvSpPr txBox="1"/>
          <p:nvPr/>
        </p:nvSpPr>
        <p:spPr>
          <a:xfrm>
            <a:off x="843625" y="4406900"/>
            <a:ext cx="6961500" cy="3632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CLICK TO EDIT</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rgbClr val="00569E"/>
                </a:solidFill>
                <a:latin typeface="Poppins"/>
                <a:ea typeface="Poppins"/>
                <a:cs typeface="Poppins"/>
                <a:sym typeface="Poppins"/>
              </a:rPr>
              <a:t>THEME TITLE STYLE</a:t>
            </a:r>
            <a:endParaRPr sz="7000" b="1">
              <a:solidFill>
                <a:srgbClr val="00569E"/>
              </a:solidFill>
              <a:latin typeface="Poppins"/>
              <a:ea typeface="Poppins"/>
              <a:cs typeface="Poppins"/>
              <a:sym typeface="Poppins"/>
            </a:endParaRPr>
          </a:p>
          <a:p>
            <a:pPr marL="0" lvl="0" indent="0" algn="l" rtl="0">
              <a:lnSpc>
                <a:spcPct val="80000"/>
              </a:lnSpc>
              <a:spcBef>
                <a:spcPts val="0"/>
              </a:spcBef>
              <a:spcAft>
                <a:spcPts val="0"/>
              </a:spcAft>
              <a:buNone/>
            </a:pPr>
            <a:endParaRPr sz="7000" b="1">
              <a:solidFill>
                <a:srgbClr val="00569E"/>
              </a:solidFill>
              <a:latin typeface="Poppins"/>
              <a:ea typeface="Poppins"/>
              <a:cs typeface="Poppins"/>
              <a:sym typeface="Poppins"/>
            </a:endParaRPr>
          </a:p>
        </p:txBody>
      </p:sp>
      <p:pic>
        <p:nvPicPr>
          <p:cNvPr id="24" name="Google Shape;24;p5"/>
          <p:cNvPicPr preferRelativeResize="0"/>
          <p:nvPr/>
        </p:nvPicPr>
        <p:blipFill>
          <a:blip r:embed="rId2">
            <a:alphaModFix/>
          </a:blip>
          <a:stretch>
            <a:fillRect/>
          </a:stretch>
        </p:blipFill>
        <p:spPr>
          <a:xfrm>
            <a:off x="9143987" y="493753"/>
            <a:ext cx="8428401" cy="9291525"/>
          </a:xfrm>
          <a:prstGeom prst="rect">
            <a:avLst/>
          </a:prstGeom>
          <a:noFill/>
          <a:ln>
            <a:noFill/>
          </a:ln>
        </p:spPr>
      </p:pic>
      <p:sp>
        <p:nvSpPr>
          <p:cNvPr id="25" name="Google Shape;25;p5"/>
          <p:cNvSpPr/>
          <p:nvPr/>
        </p:nvSpPr>
        <p:spPr>
          <a:xfrm>
            <a:off x="8141647" y="-2599606"/>
            <a:ext cx="4287457" cy="42874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3739832" y="8143040"/>
            <a:ext cx="4287457" cy="42874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18288000" cy="5143500"/>
          </a:xfrm>
          <a:prstGeom prst="rect">
            <a:avLst/>
          </a:prstGeom>
          <a:noFill/>
          <a:ln>
            <a:noFill/>
          </a:ln>
        </p:spPr>
      </p:pic>
      <p:sp>
        <p:nvSpPr>
          <p:cNvPr id="29" name="Google Shape;29;p6"/>
          <p:cNvSpPr/>
          <p:nvPr/>
        </p:nvSpPr>
        <p:spPr>
          <a:xfrm>
            <a:off x="1750959"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a:off x="6044819"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10338678"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14632538" y="4191249"/>
            <a:ext cx="1905000" cy="1905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p:nvPr/>
        </p:nvSpPr>
        <p:spPr>
          <a:xfrm>
            <a:off x="2136141"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1</a:t>
            </a:r>
            <a:endParaRPr/>
          </a:p>
        </p:txBody>
      </p:sp>
      <p:sp>
        <p:nvSpPr>
          <p:cNvPr id="34" name="Google Shape;34;p6"/>
          <p:cNvSpPr txBox="1"/>
          <p:nvPr/>
        </p:nvSpPr>
        <p:spPr>
          <a:xfrm>
            <a:off x="6430000"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2</a:t>
            </a:r>
            <a:endParaRPr/>
          </a:p>
        </p:txBody>
      </p:sp>
      <p:sp>
        <p:nvSpPr>
          <p:cNvPr id="35" name="Google Shape;35;p6"/>
          <p:cNvSpPr txBox="1"/>
          <p:nvPr/>
        </p:nvSpPr>
        <p:spPr>
          <a:xfrm>
            <a:off x="10723860"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3</a:t>
            </a:r>
            <a:endParaRPr/>
          </a:p>
        </p:txBody>
      </p:sp>
      <p:sp>
        <p:nvSpPr>
          <p:cNvPr id="36" name="Google Shape;36;p6"/>
          <p:cNvSpPr txBox="1"/>
          <p:nvPr/>
        </p:nvSpPr>
        <p:spPr>
          <a:xfrm>
            <a:off x="15017719" y="4773613"/>
            <a:ext cx="1134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i="0" u="none" strike="noStrike" cap="none">
                <a:solidFill>
                  <a:srgbClr val="FDFDFD"/>
                </a:solidFill>
                <a:latin typeface="Poppins"/>
                <a:ea typeface="Poppins"/>
                <a:cs typeface="Poppins"/>
                <a:sym typeface="Poppins"/>
              </a:rPr>
              <a:t>4</a:t>
            </a:r>
            <a:endParaRPr/>
          </a:p>
        </p:txBody>
      </p:sp>
      <p:sp>
        <p:nvSpPr>
          <p:cNvPr id="37" name="Google Shape;37;p6"/>
          <p:cNvSpPr txBox="1"/>
          <p:nvPr/>
        </p:nvSpPr>
        <p:spPr>
          <a:xfrm>
            <a:off x="1322925" y="608550"/>
            <a:ext cx="10292400" cy="1908600"/>
          </a:xfrm>
          <a:prstGeom prst="rect">
            <a:avLst/>
          </a:prstGeom>
          <a:noFill/>
          <a:ln>
            <a:noFill/>
          </a:ln>
        </p:spPr>
        <p:txBody>
          <a:bodyPr spcFirstLastPara="1" wrap="square" lIns="91425" tIns="91425" rIns="91425" bIns="91425" anchor="ctr" anchorCtr="0">
            <a:spAutoFit/>
          </a:bodyPr>
          <a:lstStyle/>
          <a:p>
            <a:pPr marL="0" lvl="0" indent="0" algn="l" rtl="0">
              <a:lnSpc>
                <a:spcPct val="80000"/>
              </a:lnSpc>
              <a:spcBef>
                <a:spcPts val="0"/>
              </a:spcBef>
              <a:spcAft>
                <a:spcPts val="0"/>
              </a:spcAft>
              <a:buNone/>
            </a:pPr>
            <a:r>
              <a:rPr lang="en-US" sz="7000" b="1">
                <a:solidFill>
                  <a:schemeClr val="lt1"/>
                </a:solidFill>
                <a:latin typeface="Poppins"/>
                <a:ea typeface="Poppins"/>
                <a:cs typeface="Poppins"/>
                <a:sym typeface="Poppins"/>
              </a:rPr>
              <a:t>CLICK TO EDIT</a:t>
            </a:r>
            <a:endParaRPr sz="7000" b="1">
              <a:solidFill>
                <a:schemeClr val="lt1"/>
              </a:solidFill>
              <a:latin typeface="Poppins"/>
              <a:ea typeface="Poppins"/>
              <a:cs typeface="Poppins"/>
              <a:sym typeface="Poppins"/>
            </a:endParaRPr>
          </a:p>
          <a:p>
            <a:pPr marL="0" lvl="0" indent="0" algn="l" rtl="0">
              <a:lnSpc>
                <a:spcPct val="80000"/>
              </a:lnSpc>
              <a:spcBef>
                <a:spcPts val="0"/>
              </a:spcBef>
              <a:spcAft>
                <a:spcPts val="0"/>
              </a:spcAft>
              <a:buNone/>
            </a:pPr>
            <a:r>
              <a:rPr lang="en-US" sz="7000" b="1">
                <a:solidFill>
                  <a:schemeClr val="lt1"/>
                </a:solidFill>
                <a:latin typeface="Poppins"/>
                <a:ea typeface="Poppins"/>
                <a:cs typeface="Poppins"/>
                <a:sym typeface="Poppins"/>
              </a:rPr>
              <a:t>THEME TITLE STYLE</a:t>
            </a:r>
            <a:endParaRPr>
              <a:solidFill>
                <a:schemeClr val="lt1"/>
              </a:solidFill>
            </a:endParaRPr>
          </a:p>
        </p:txBody>
      </p:sp>
      <p:sp>
        <p:nvSpPr>
          <p:cNvPr id="38" name="Google Shape;38;p6"/>
          <p:cNvSpPr txBox="1">
            <a:spLocks noGrp="1"/>
          </p:cNvSpPr>
          <p:nvPr>
            <p:ph type="body" idx="1"/>
          </p:nvPr>
        </p:nvSpPr>
        <p:spPr>
          <a:xfrm>
            <a:off x="6838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39" name="Google Shape;39;p6"/>
          <p:cNvSpPr txBox="1">
            <a:spLocks noGrp="1"/>
          </p:cNvSpPr>
          <p:nvPr>
            <p:ph type="body" idx="2"/>
          </p:nvPr>
        </p:nvSpPr>
        <p:spPr>
          <a:xfrm>
            <a:off x="92715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40" name="Google Shape;40;p6"/>
          <p:cNvSpPr txBox="1">
            <a:spLocks noGrp="1"/>
          </p:cNvSpPr>
          <p:nvPr>
            <p:ph type="body" idx="3"/>
          </p:nvPr>
        </p:nvSpPr>
        <p:spPr>
          <a:xfrm>
            <a:off x="5130100" y="67267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
        <p:nvSpPr>
          <p:cNvPr id="41" name="Google Shape;41;p6"/>
          <p:cNvSpPr txBox="1">
            <a:spLocks noGrp="1"/>
          </p:cNvSpPr>
          <p:nvPr>
            <p:ph type="body" idx="4"/>
          </p:nvPr>
        </p:nvSpPr>
        <p:spPr>
          <a:xfrm>
            <a:off x="13565750" y="6574358"/>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Font typeface="Poppins"/>
              <a:buChar char="•"/>
              <a:defRPr sz="2800">
                <a:latin typeface="Poppins"/>
                <a:ea typeface="Poppins"/>
                <a:cs typeface="Poppins"/>
                <a:sym typeface="Poppins"/>
              </a:defRPr>
            </a:lvl1pPr>
            <a:lvl2pPr marL="914400" lvl="1" indent="-381000" algn="l" rtl="0">
              <a:spcBef>
                <a:spcPts val="480"/>
              </a:spcBef>
              <a:spcAft>
                <a:spcPts val="0"/>
              </a:spcAft>
              <a:buClr>
                <a:schemeClr val="dk1"/>
              </a:buClr>
              <a:buSzPts val="2400"/>
              <a:buFont typeface="Poppins"/>
              <a:buChar char="–"/>
              <a:defRPr sz="2400">
                <a:latin typeface="Poppins"/>
                <a:ea typeface="Poppins"/>
                <a:cs typeface="Poppins"/>
                <a:sym typeface="Poppins"/>
              </a:defRPr>
            </a:lvl2pPr>
            <a:lvl3pPr marL="1371600" lvl="2" indent="-355600" algn="l" rtl="0">
              <a:spcBef>
                <a:spcPts val="400"/>
              </a:spcBef>
              <a:spcAft>
                <a:spcPts val="0"/>
              </a:spcAft>
              <a:buClr>
                <a:schemeClr val="dk1"/>
              </a:buClr>
              <a:buSzPts val="2000"/>
              <a:buFont typeface="Poppins"/>
              <a:buChar char="•"/>
              <a:defRPr sz="2000">
                <a:latin typeface="Poppins"/>
                <a:ea typeface="Poppins"/>
                <a:cs typeface="Poppins"/>
                <a:sym typeface="Poppins"/>
              </a:defRPr>
            </a:lvl3pPr>
            <a:lvl4pPr marL="1828800" lvl="3"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4pPr>
            <a:lvl5pPr marL="2286000" lvl="4"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5pPr>
            <a:lvl6pPr marL="2743200" lvl="5"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6pPr>
            <a:lvl7pPr marL="3200400" lvl="6"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7pPr>
            <a:lvl8pPr marL="3657600" lvl="7"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8pPr>
            <a:lvl9pPr marL="4114800" lvl="8" indent="-342900" algn="l" rtl="0">
              <a:spcBef>
                <a:spcPts val="360"/>
              </a:spcBef>
              <a:spcAft>
                <a:spcPts val="0"/>
              </a:spcAft>
              <a:buClr>
                <a:schemeClr val="dk1"/>
              </a:buClr>
              <a:buSzPts val="1800"/>
              <a:buFont typeface="Poppins"/>
              <a:buChar char="•"/>
              <a:defRPr sz="1800">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
        <p:cNvGrpSpPr/>
        <p:nvPr/>
      </p:nvGrpSpPr>
      <p:grpSpPr>
        <a:xfrm>
          <a:off x="0" y="0"/>
          <a:ext cx="0" cy="0"/>
          <a:chOff x="0" y="0"/>
          <a:chExt cx="0" cy="0"/>
        </a:xfrm>
      </p:grpSpPr>
      <p:sp>
        <p:nvSpPr>
          <p:cNvPr id="43" name="Google Shape;43;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7"/>
          <p:cNvSpPr txBox="1"/>
          <p:nvPr/>
        </p:nvSpPr>
        <p:spPr>
          <a:xfrm>
            <a:off x="2608946" y="6815624"/>
            <a:ext cx="7541700" cy="2322900"/>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15092" b="1" i="0" u="none" strike="noStrike" cap="none">
                <a:solidFill>
                  <a:srgbClr val="FFFFFF"/>
                </a:solidFill>
                <a:latin typeface="Poppins"/>
                <a:ea typeface="Poppins"/>
                <a:cs typeface="Poppins"/>
                <a:sym typeface="Poppins"/>
              </a:rPr>
              <a:t>123,456</a:t>
            </a:r>
            <a:endParaRPr/>
          </a:p>
        </p:txBody>
      </p:sp>
      <p:sp>
        <p:nvSpPr>
          <p:cNvPr id="46" name="Google Shape;46;p7"/>
          <p:cNvSpPr txBox="1"/>
          <p:nvPr/>
        </p:nvSpPr>
        <p:spPr>
          <a:xfrm>
            <a:off x="10667109" y="7506186"/>
            <a:ext cx="5011800" cy="99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Click to edit theme title</a:t>
            </a:r>
            <a:endParaRPr sz="2999">
              <a:solidFill>
                <a:srgbClr val="F4F4F4"/>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style</a:t>
            </a:r>
            <a:endParaRPr sz="2999">
              <a:solidFill>
                <a:srgbClr val="F4F4F4"/>
              </a:solidFill>
              <a:latin typeface="Poppins"/>
              <a:ea typeface="Poppins"/>
              <a:cs typeface="Poppins"/>
              <a:sym typeface="Poppins"/>
            </a:endParaRPr>
          </a:p>
        </p:txBody>
      </p:sp>
      <p:pic>
        <p:nvPicPr>
          <p:cNvPr id="47" name="Google Shape;47;p7"/>
          <p:cNvPicPr preferRelativeResize="0"/>
          <p:nvPr/>
        </p:nvPicPr>
        <p:blipFill>
          <a:blip r:embed="rId2">
            <a:alphaModFix/>
          </a:blip>
          <a:stretch>
            <a:fillRect/>
          </a:stretch>
        </p:blipFill>
        <p:spPr>
          <a:xfrm>
            <a:off x="2608950" y="0"/>
            <a:ext cx="13070100" cy="65988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a:stretch/>
        </p:blipFill>
        <p:spPr>
          <a:xfrm>
            <a:off x="9691390" y="1586870"/>
            <a:ext cx="7575066" cy="7515221"/>
          </a:xfrm>
          <a:prstGeom prst="rect">
            <a:avLst/>
          </a:prstGeom>
          <a:noFill/>
          <a:ln>
            <a:noFill/>
          </a:ln>
        </p:spPr>
      </p:pic>
      <p:grpSp>
        <p:nvGrpSpPr>
          <p:cNvPr id="50" name="Google Shape;50;p8"/>
          <p:cNvGrpSpPr/>
          <p:nvPr/>
        </p:nvGrpSpPr>
        <p:grpSpPr>
          <a:xfrm>
            <a:off x="0" y="1982004"/>
            <a:ext cx="9043246" cy="6488806"/>
            <a:chOff x="0" y="-57150"/>
            <a:chExt cx="2188800" cy="1570531"/>
          </a:xfrm>
        </p:grpSpPr>
        <p:sp>
          <p:nvSpPr>
            <p:cNvPr id="51" name="Google Shape;51;p8"/>
            <p:cNvSpPr/>
            <p:nvPr/>
          </p:nvSpPr>
          <p:spPr>
            <a:xfrm>
              <a:off x="0" y="0"/>
              <a:ext cx="2188755" cy="1513381"/>
            </a:xfrm>
            <a:custGeom>
              <a:avLst/>
              <a:gdLst/>
              <a:ahLst/>
              <a:cxnLst/>
              <a:rect l="l" t="t" r="r" b="b"/>
              <a:pathLst>
                <a:path w="2188755" h="1513381" extrusionOk="0">
                  <a:moveTo>
                    <a:pt x="11986" y="0"/>
                  </a:moveTo>
                  <a:lnTo>
                    <a:pt x="2176770" y="0"/>
                  </a:lnTo>
                  <a:cubicBezTo>
                    <a:pt x="2183389" y="0"/>
                    <a:pt x="2188755" y="5366"/>
                    <a:pt x="2188755" y="11986"/>
                  </a:cubicBezTo>
                  <a:lnTo>
                    <a:pt x="2188755" y="1501395"/>
                  </a:lnTo>
                  <a:cubicBezTo>
                    <a:pt x="2188755" y="1508014"/>
                    <a:pt x="2183389" y="1513381"/>
                    <a:pt x="2176770" y="1513381"/>
                  </a:cubicBezTo>
                  <a:lnTo>
                    <a:pt x="11986" y="1513381"/>
                  </a:lnTo>
                  <a:cubicBezTo>
                    <a:pt x="5366" y="1513381"/>
                    <a:pt x="0" y="1508014"/>
                    <a:pt x="0" y="1501395"/>
                  </a:cubicBezTo>
                  <a:lnTo>
                    <a:pt x="0" y="11986"/>
                  </a:lnTo>
                  <a:cubicBezTo>
                    <a:pt x="0" y="5366"/>
                    <a:pt x="5366" y="0"/>
                    <a:pt x="1198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p:nvPr/>
          </p:nvSpPr>
          <p:spPr>
            <a:xfrm>
              <a:off x="0" y="-57150"/>
              <a:ext cx="2188800" cy="1570500"/>
            </a:xfrm>
            <a:prstGeom prst="rect">
              <a:avLst/>
            </a:prstGeom>
            <a:no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 name="Google Shape;53;p8"/>
          <p:cNvSpPr txBox="1"/>
          <p:nvPr/>
        </p:nvSpPr>
        <p:spPr>
          <a:xfrm>
            <a:off x="1028700" y="2830277"/>
            <a:ext cx="7547400" cy="40938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b="1">
                <a:solidFill>
                  <a:srgbClr val="FFFFFF"/>
                </a:solidFill>
                <a:latin typeface="Poppins"/>
                <a:ea typeface="Poppins"/>
                <a:cs typeface="Poppins"/>
                <a:sym typeface="Poppins"/>
              </a:rPr>
              <a:t>CLICK TO EDIT</a:t>
            </a:r>
            <a:endParaRPr sz="6999" b="1">
              <a:solidFill>
                <a:srgbClr val="FFFFFF"/>
              </a:solidFill>
              <a:latin typeface="Poppins"/>
              <a:ea typeface="Poppins"/>
              <a:cs typeface="Poppins"/>
              <a:sym typeface="Poppins"/>
            </a:endParaRPr>
          </a:p>
          <a:p>
            <a:pPr marL="0" marR="0" lvl="0" indent="0" algn="l" rtl="0">
              <a:lnSpc>
                <a:spcPct val="140005"/>
              </a:lnSpc>
              <a:spcBef>
                <a:spcPts val="0"/>
              </a:spcBef>
              <a:spcAft>
                <a:spcPts val="0"/>
              </a:spcAft>
              <a:buNone/>
            </a:pPr>
            <a:r>
              <a:rPr lang="en-US" sz="6999" b="1">
                <a:solidFill>
                  <a:srgbClr val="FFFFFF"/>
                </a:solidFill>
                <a:latin typeface="Poppins"/>
                <a:ea typeface="Poppins"/>
                <a:cs typeface="Poppins"/>
                <a:sym typeface="Poppins"/>
              </a:rPr>
              <a:t>THEME TITLE STYLE</a:t>
            </a:r>
            <a:endParaRPr sz="6999" b="1">
              <a:solidFill>
                <a:srgbClr val="FFFFFF"/>
              </a:solidFill>
              <a:latin typeface="Poppins"/>
              <a:ea typeface="Poppins"/>
              <a:cs typeface="Poppins"/>
              <a:sym typeface="Poppins"/>
            </a:endParaRPr>
          </a:p>
        </p:txBody>
      </p:sp>
      <p:sp>
        <p:nvSpPr>
          <p:cNvPr id="54" name="Google Shape;54;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40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36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32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32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32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32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32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32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55" name="Google Shape;55;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74650" algn="l">
              <a:spcBef>
                <a:spcPts val="480"/>
              </a:spcBef>
              <a:spcAft>
                <a:spcPts val="0"/>
              </a:spcAft>
              <a:buClr>
                <a:schemeClr val="dk1"/>
              </a:buClr>
              <a:buSzPts val="2300"/>
              <a:buFont typeface="Poppins"/>
              <a:buChar char="•"/>
              <a:defRPr>
                <a:latin typeface="Poppins"/>
                <a:ea typeface="Poppins"/>
                <a:cs typeface="Poppins"/>
                <a:sym typeface="Poppins"/>
              </a:defRPr>
            </a:lvl1pPr>
            <a:lvl2pPr marL="914400" lvl="1" indent="-374650" algn="l">
              <a:spcBef>
                <a:spcPts val="400"/>
              </a:spcBef>
              <a:spcAft>
                <a:spcPts val="0"/>
              </a:spcAft>
              <a:buClr>
                <a:schemeClr val="dk1"/>
              </a:buClr>
              <a:buSzPts val="2300"/>
              <a:buFont typeface="Poppins"/>
              <a:buChar char="–"/>
              <a:defRPr>
                <a:latin typeface="Poppins"/>
                <a:ea typeface="Poppins"/>
                <a:cs typeface="Poppins"/>
                <a:sym typeface="Poppins"/>
              </a:defRPr>
            </a:lvl2pPr>
            <a:lvl3pPr marL="1371600" lvl="2" indent="-374650" algn="l">
              <a:spcBef>
                <a:spcPts val="360"/>
              </a:spcBef>
              <a:spcAft>
                <a:spcPts val="0"/>
              </a:spcAft>
              <a:buClr>
                <a:schemeClr val="dk1"/>
              </a:buClr>
              <a:buSzPts val="2300"/>
              <a:buFont typeface="Poppins"/>
              <a:buChar char="•"/>
              <a:defRPr>
                <a:latin typeface="Poppins"/>
                <a:ea typeface="Poppins"/>
                <a:cs typeface="Poppins"/>
                <a:sym typeface="Poppins"/>
              </a:defRPr>
            </a:lvl3pPr>
            <a:lvl4pPr marL="1828800" lvl="3" indent="-374650" algn="l">
              <a:spcBef>
                <a:spcPts val="320"/>
              </a:spcBef>
              <a:spcAft>
                <a:spcPts val="0"/>
              </a:spcAft>
              <a:buClr>
                <a:schemeClr val="dk1"/>
              </a:buClr>
              <a:buSzPts val="2300"/>
              <a:buFont typeface="Poppins"/>
              <a:buChar char="–"/>
              <a:defRPr>
                <a:latin typeface="Poppins"/>
                <a:ea typeface="Poppins"/>
                <a:cs typeface="Poppins"/>
                <a:sym typeface="Poppins"/>
              </a:defRPr>
            </a:lvl4pPr>
            <a:lvl5pPr marL="2286000" lvl="4" indent="-374650" algn="l">
              <a:spcBef>
                <a:spcPts val="320"/>
              </a:spcBef>
              <a:spcAft>
                <a:spcPts val="0"/>
              </a:spcAft>
              <a:buClr>
                <a:schemeClr val="dk1"/>
              </a:buClr>
              <a:buSzPts val="2300"/>
              <a:buFont typeface="Poppins"/>
              <a:buChar char="»"/>
              <a:defRPr>
                <a:latin typeface="Poppins"/>
                <a:ea typeface="Poppins"/>
                <a:cs typeface="Poppins"/>
                <a:sym typeface="Poppins"/>
              </a:defRPr>
            </a:lvl5pPr>
            <a:lvl6pPr marL="2743200" lvl="5" indent="-374650" algn="l">
              <a:spcBef>
                <a:spcPts val="320"/>
              </a:spcBef>
              <a:spcAft>
                <a:spcPts val="0"/>
              </a:spcAft>
              <a:buClr>
                <a:schemeClr val="dk1"/>
              </a:buClr>
              <a:buSzPts val="2300"/>
              <a:buFont typeface="Poppins"/>
              <a:buChar char="•"/>
              <a:defRPr>
                <a:latin typeface="Poppins"/>
                <a:ea typeface="Poppins"/>
                <a:cs typeface="Poppins"/>
                <a:sym typeface="Poppins"/>
              </a:defRPr>
            </a:lvl6pPr>
            <a:lvl7pPr marL="3200400" lvl="6" indent="-374650" algn="l">
              <a:spcBef>
                <a:spcPts val="320"/>
              </a:spcBef>
              <a:spcAft>
                <a:spcPts val="0"/>
              </a:spcAft>
              <a:buClr>
                <a:schemeClr val="dk1"/>
              </a:buClr>
              <a:buSzPts val="2300"/>
              <a:buFont typeface="Poppins"/>
              <a:buChar char="•"/>
              <a:defRPr>
                <a:latin typeface="Poppins"/>
                <a:ea typeface="Poppins"/>
                <a:cs typeface="Poppins"/>
                <a:sym typeface="Poppins"/>
              </a:defRPr>
            </a:lvl7pPr>
            <a:lvl8pPr marL="3657600" lvl="7" indent="-374650" algn="l">
              <a:spcBef>
                <a:spcPts val="320"/>
              </a:spcBef>
              <a:spcAft>
                <a:spcPts val="0"/>
              </a:spcAft>
              <a:buClr>
                <a:schemeClr val="dk1"/>
              </a:buClr>
              <a:buSzPts val="2300"/>
              <a:buFont typeface="Poppins"/>
              <a:buChar char="•"/>
              <a:defRPr>
                <a:latin typeface="Poppins"/>
                <a:ea typeface="Poppins"/>
                <a:cs typeface="Poppins"/>
                <a:sym typeface="Poppins"/>
              </a:defRPr>
            </a:lvl8pPr>
            <a:lvl9pPr marL="4114800" lvl="8" indent="-374650" algn="l">
              <a:spcBef>
                <a:spcPts val="320"/>
              </a:spcBef>
              <a:spcAft>
                <a:spcPts val="0"/>
              </a:spcAft>
              <a:buClr>
                <a:schemeClr val="dk1"/>
              </a:buClr>
              <a:buSzPts val="2300"/>
              <a:buFont typeface="Poppins"/>
              <a:buChar char="•"/>
              <a:defRPr>
                <a:latin typeface="Poppins"/>
                <a:ea typeface="Poppins"/>
                <a:cs typeface="Poppins"/>
                <a:sym typeface="Poppins"/>
              </a:defRPr>
            </a:lvl9pPr>
          </a:lstStyle>
          <a:p>
            <a:endParaRPr/>
          </a:p>
        </p:txBody>
      </p:sp>
      <p:sp>
        <p:nvSpPr>
          <p:cNvPr id="56" name="Google Shape;56;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40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36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32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32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32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32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32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32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74650" algn="l" rtl="0">
              <a:spcBef>
                <a:spcPts val="480"/>
              </a:spcBef>
              <a:spcAft>
                <a:spcPts val="0"/>
              </a:spcAft>
              <a:buClr>
                <a:schemeClr val="dk1"/>
              </a:buClr>
              <a:buSzPts val="2300"/>
              <a:buFont typeface="Poppins"/>
              <a:buChar char="•"/>
              <a:defRPr>
                <a:latin typeface="Poppins"/>
                <a:ea typeface="Poppins"/>
                <a:cs typeface="Poppins"/>
                <a:sym typeface="Poppins"/>
              </a:defRPr>
            </a:lvl1pPr>
            <a:lvl2pPr marL="914400" lvl="1" indent="-374650" algn="l" rtl="0">
              <a:spcBef>
                <a:spcPts val="400"/>
              </a:spcBef>
              <a:spcAft>
                <a:spcPts val="0"/>
              </a:spcAft>
              <a:buClr>
                <a:schemeClr val="dk1"/>
              </a:buClr>
              <a:buSzPts val="2300"/>
              <a:buFont typeface="Poppins"/>
              <a:buChar char="–"/>
              <a:defRPr>
                <a:latin typeface="Poppins"/>
                <a:ea typeface="Poppins"/>
                <a:cs typeface="Poppins"/>
                <a:sym typeface="Poppins"/>
              </a:defRPr>
            </a:lvl2pPr>
            <a:lvl3pPr marL="1371600" lvl="2" indent="-374650" algn="l" rtl="0">
              <a:spcBef>
                <a:spcPts val="360"/>
              </a:spcBef>
              <a:spcAft>
                <a:spcPts val="0"/>
              </a:spcAft>
              <a:buClr>
                <a:schemeClr val="dk1"/>
              </a:buClr>
              <a:buSzPts val="2300"/>
              <a:buFont typeface="Poppins"/>
              <a:buChar char="•"/>
              <a:defRPr>
                <a:latin typeface="Poppins"/>
                <a:ea typeface="Poppins"/>
                <a:cs typeface="Poppins"/>
                <a:sym typeface="Poppins"/>
              </a:defRPr>
            </a:lvl3pPr>
            <a:lvl4pPr marL="1828800" lvl="3" indent="-374650" algn="l" rtl="0">
              <a:spcBef>
                <a:spcPts val="320"/>
              </a:spcBef>
              <a:spcAft>
                <a:spcPts val="0"/>
              </a:spcAft>
              <a:buClr>
                <a:schemeClr val="dk1"/>
              </a:buClr>
              <a:buSzPts val="2300"/>
              <a:buFont typeface="Poppins"/>
              <a:buChar char="–"/>
              <a:defRPr>
                <a:latin typeface="Poppins"/>
                <a:ea typeface="Poppins"/>
                <a:cs typeface="Poppins"/>
                <a:sym typeface="Poppins"/>
              </a:defRPr>
            </a:lvl4pPr>
            <a:lvl5pPr marL="2286000" lvl="4" indent="-374650" algn="l" rtl="0">
              <a:spcBef>
                <a:spcPts val="320"/>
              </a:spcBef>
              <a:spcAft>
                <a:spcPts val="0"/>
              </a:spcAft>
              <a:buClr>
                <a:schemeClr val="dk1"/>
              </a:buClr>
              <a:buSzPts val="2300"/>
              <a:buFont typeface="Poppins"/>
              <a:buChar char="»"/>
              <a:defRPr>
                <a:latin typeface="Poppins"/>
                <a:ea typeface="Poppins"/>
                <a:cs typeface="Poppins"/>
                <a:sym typeface="Poppins"/>
              </a:defRPr>
            </a:lvl5pPr>
            <a:lvl6pPr marL="2743200" lvl="5" indent="-374650" algn="l" rtl="0">
              <a:spcBef>
                <a:spcPts val="320"/>
              </a:spcBef>
              <a:spcAft>
                <a:spcPts val="0"/>
              </a:spcAft>
              <a:buClr>
                <a:schemeClr val="dk1"/>
              </a:buClr>
              <a:buSzPts val="2300"/>
              <a:buFont typeface="Poppins"/>
              <a:buChar char="•"/>
              <a:defRPr>
                <a:latin typeface="Poppins"/>
                <a:ea typeface="Poppins"/>
                <a:cs typeface="Poppins"/>
                <a:sym typeface="Poppins"/>
              </a:defRPr>
            </a:lvl6pPr>
            <a:lvl7pPr marL="3200400" lvl="6" indent="-374650" algn="l" rtl="0">
              <a:spcBef>
                <a:spcPts val="320"/>
              </a:spcBef>
              <a:spcAft>
                <a:spcPts val="0"/>
              </a:spcAft>
              <a:buClr>
                <a:schemeClr val="dk1"/>
              </a:buClr>
              <a:buSzPts val="2300"/>
              <a:buFont typeface="Poppins"/>
              <a:buChar char="•"/>
              <a:defRPr>
                <a:latin typeface="Poppins"/>
                <a:ea typeface="Poppins"/>
                <a:cs typeface="Poppins"/>
                <a:sym typeface="Poppins"/>
              </a:defRPr>
            </a:lvl7pPr>
            <a:lvl8pPr marL="3657600" lvl="7" indent="-374650" algn="l" rtl="0">
              <a:spcBef>
                <a:spcPts val="320"/>
              </a:spcBef>
              <a:spcAft>
                <a:spcPts val="0"/>
              </a:spcAft>
              <a:buClr>
                <a:schemeClr val="dk1"/>
              </a:buClr>
              <a:buSzPts val="2300"/>
              <a:buFont typeface="Poppins"/>
              <a:buChar char="•"/>
              <a:defRPr>
                <a:latin typeface="Poppins"/>
                <a:ea typeface="Poppins"/>
                <a:cs typeface="Poppins"/>
                <a:sym typeface="Poppins"/>
              </a:defRPr>
            </a:lvl8pPr>
            <a:lvl9pPr marL="4114800" lvl="8" indent="-374650" algn="l" rtl="0">
              <a:spcBef>
                <a:spcPts val="320"/>
              </a:spcBef>
              <a:spcAft>
                <a:spcPts val="0"/>
              </a:spcAft>
              <a:buClr>
                <a:schemeClr val="dk1"/>
              </a:buClr>
              <a:buSzPts val="2300"/>
              <a:buFont typeface="Poppins"/>
              <a:buChar char="•"/>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374650" algn="l">
              <a:spcBef>
                <a:spcPts val="640"/>
              </a:spcBef>
              <a:spcAft>
                <a:spcPts val="0"/>
              </a:spcAft>
              <a:buClr>
                <a:schemeClr val="dk1"/>
              </a:buClr>
              <a:buSzPts val="2300"/>
              <a:buFont typeface="Poppins"/>
              <a:buChar char="•"/>
              <a:defRPr>
                <a:latin typeface="Poppins"/>
                <a:ea typeface="Poppins"/>
                <a:cs typeface="Poppins"/>
                <a:sym typeface="Poppins"/>
              </a:defRPr>
            </a:lvl1pPr>
            <a:lvl2pPr marL="914400" lvl="1" indent="-374650" algn="l">
              <a:spcBef>
                <a:spcPts val="560"/>
              </a:spcBef>
              <a:spcAft>
                <a:spcPts val="0"/>
              </a:spcAft>
              <a:buClr>
                <a:schemeClr val="dk1"/>
              </a:buClr>
              <a:buSzPts val="2300"/>
              <a:buFont typeface="Poppins"/>
              <a:buChar char="–"/>
              <a:defRPr>
                <a:latin typeface="Poppins"/>
                <a:ea typeface="Poppins"/>
                <a:cs typeface="Poppins"/>
                <a:sym typeface="Poppins"/>
              </a:defRPr>
            </a:lvl2pPr>
            <a:lvl3pPr marL="1371600" lvl="2" indent="-374650" algn="l">
              <a:spcBef>
                <a:spcPts val="480"/>
              </a:spcBef>
              <a:spcAft>
                <a:spcPts val="0"/>
              </a:spcAft>
              <a:buClr>
                <a:schemeClr val="dk1"/>
              </a:buClr>
              <a:buSzPts val="2300"/>
              <a:buFont typeface="Poppins"/>
              <a:buChar char="•"/>
              <a:defRPr>
                <a:latin typeface="Poppins"/>
                <a:ea typeface="Poppins"/>
                <a:cs typeface="Poppins"/>
                <a:sym typeface="Poppins"/>
              </a:defRPr>
            </a:lvl3pPr>
            <a:lvl4pPr marL="1828800" lvl="3" indent="-374650" algn="l">
              <a:spcBef>
                <a:spcPts val="400"/>
              </a:spcBef>
              <a:spcAft>
                <a:spcPts val="0"/>
              </a:spcAft>
              <a:buClr>
                <a:schemeClr val="dk1"/>
              </a:buClr>
              <a:buSzPts val="2300"/>
              <a:buFont typeface="Poppins"/>
              <a:buChar char="–"/>
              <a:defRPr>
                <a:latin typeface="Poppins"/>
                <a:ea typeface="Poppins"/>
                <a:cs typeface="Poppins"/>
                <a:sym typeface="Poppins"/>
              </a:defRPr>
            </a:lvl4pPr>
            <a:lvl5pPr marL="2286000" lvl="4" indent="-374650" algn="l">
              <a:spcBef>
                <a:spcPts val="400"/>
              </a:spcBef>
              <a:spcAft>
                <a:spcPts val="0"/>
              </a:spcAft>
              <a:buClr>
                <a:schemeClr val="dk1"/>
              </a:buClr>
              <a:buSzPts val="2300"/>
              <a:buFont typeface="Poppins"/>
              <a:buChar char="»"/>
              <a:defRPr>
                <a:latin typeface="Poppins"/>
                <a:ea typeface="Poppins"/>
                <a:cs typeface="Poppins"/>
                <a:sym typeface="Poppins"/>
              </a:defRPr>
            </a:lvl5pPr>
            <a:lvl6pPr marL="2743200" lvl="5" indent="-374650" algn="l">
              <a:spcBef>
                <a:spcPts val="400"/>
              </a:spcBef>
              <a:spcAft>
                <a:spcPts val="0"/>
              </a:spcAft>
              <a:buClr>
                <a:schemeClr val="dk1"/>
              </a:buClr>
              <a:buSzPts val="2300"/>
              <a:buFont typeface="Poppins"/>
              <a:buChar char="•"/>
              <a:defRPr>
                <a:latin typeface="Poppins"/>
                <a:ea typeface="Poppins"/>
                <a:cs typeface="Poppins"/>
                <a:sym typeface="Poppins"/>
              </a:defRPr>
            </a:lvl6pPr>
            <a:lvl7pPr marL="3200400" lvl="6" indent="-374650" algn="l">
              <a:spcBef>
                <a:spcPts val="400"/>
              </a:spcBef>
              <a:spcAft>
                <a:spcPts val="0"/>
              </a:spcAft>
              <a:buClr>
                <a:schemeClr val="dk1"/>
              </a:buClr>
              <a:buSzPts val="2300"/>
              <a:buFont typeface="Poppins"/>
              <a:buChar char="•"/>
              <a:defRPr>
                <a:latin typeface="Poppins"/>
                <a:ea typeface="Poppins"/>
                <a:cs typeface="Poppins"/>
                <a:sym typeface="Poppins"/>
              </a:defRPr>
            </a:lvl7pPr>
            <a:lvl8pPr marL="3657600" lvl="7" indent="-374650" algn="l">
              <a:spcBef>
                <a:spcPts val="400"/>
              </a:spcBef>
              <a:spcAft>
                <a:spcPts val="0"/>
              </a:spcAft>
              <a:buClr>
                <a:schemeClr val="dk1"/>
              </a:buClr>
              <a:buSzPts val="2300"/>
              <a:buFont typeface="Poppins"/>
              <a:buChar char="•"/>
              <a:defRPr>
                <a:latin typeface="Poppins"/>
                <a:ea typeface="Poppins"/>
                <a:cs typeface="Poppins"/>
                <a:sym typeface="Poppins"/>
              </a:defRPr>
            </a:lvl8pPr>
            <a:lvl9pPr marL="4114800" lvl="8" indent="-374650" algn="l">
              <a:spcBef>
                <a:spcPts val="400"/>
              </a:spcBef>
              <a:spcAft>
                <a:spcPts val="0"/>
              </a:spcAft>
              <a:buClr>
                <a:schemeClr val="dk1"/>
              </a:buClr>
              <a:buSzPts val="2300"/>
              <a:buFont typeface="Poppins"/>
              <a:buChar char="•"/>
              <a:defRPr>
                <a:latin typeface="Poppins"/>
                <a:ea typeface="Poppins"/>
                <a:cs typeface="Poppins"/>
                <a:sym typeface="Poppins"/>
              </a:defRPr>
            </a:lvl9pPr>
          </a:lstStyle>
          <a:p>
            <a:endParaRPr/>
          </a:p>
        </p:txBody>
      </p:sp>
      <p:sp>
        <p:nvSpPr>
          <p:cNvPr id="61" name="Google Shape;61;p9"/>
          <p:cNvSpPr txBox="1">
            <a:spLocks noGrp="1"/>
          </p:cNvSpPr>
          <p:nvPr>
            <p:ph type="body" idx="2"/>
          </p:nvPr>
        </p:nvSpPr>
        <p:spPr>
          <a:xfrm>
            <a:off x="457200" y="1435100"/>
            <a:ext cx="40830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300"/>
              <a:buFont typeface="Poppins"/>
              <a:buNone/>
              <a:defRPr>
                <a:latin typeface="Poppins"/>
                <a:ea typeface="Poppins"/>
                <a:cs typeface="Poppins"/>
                <a:sym typeface="Poppins"/>
              </a:defRPr>
            </a:lvl1pPr>
            <a:lvl2pPr marL="914400" lvl="1" indent="-228600" algn="l">
              <a:spcBef>
                <a:spcPts val="240"/>
              </a:spcBef>
              <a:spcAft>
                <a:spcPts val="0"/>
              </a:spcAft>
              <a:buClr>
                <a:schemeClr val="dk1"/>
              </a:buClr>
              <a:buSzPts val="2300"/>
              <a:buFont typeface="Poppins"/>
              <a:buNone/>
              <a:defRPr>
                <a:latin typeface="Poppins"/>
                <a:ea typeface="Poppins"/>
                <a:cs typeface="Poppins"/>
                <a:sym typeface="Poppins"/>
              </a:defRPr>
            </a:lvl2pPr>
            <a:lvl3pPr marL="1371600" lvl="2" indent="-228600" algn="l">
              <a:spcBef>
                <a:spcPts val="200"/>
              </a:spcBef>
              <a:spcAft>
                <a:spcPts val="0"/>
              </a:spcAft>
              <a:buClr>
                <a:schemeClr val="dk1"/>
              </a:buClr>
              <a:buSzPts val="2300"/>
              <a:buFont typeface="Poppins"/>
              <a:buNone/>
              <a:defRPr>
                <a:latin typeface="Poppins"/>
                <a:ea typeface="Poppins"/>
                <a:cs typeface="Poppins"/>
                <a:sym typeface="Poppins"/>
              </a:defRPr>
            </a:lvl3pPr>
            <a:lvl4pPr marL="1828800" lvl="3" indent="-228600" algn="l">
              <a:spcBef>
                <a:spcPts val="180"/>
              </a:spcBef>
              <a:spcAft>
                <a:spcPts val="0"/>
              </a:spcAft>
              <a:buClr>
                <a:schemeClr val="dk1"/>
              </a:buClr>
              <a:buSzPts val="2300"/>
              <a:buFont typeface="Poppins"/>
              <a:buNone/>
              <a:defRPr>
                <a:latin typeface="Poppins"/>
                <a:ea typeface="Poppins"/>
                <a:cs typeface="Poppins"/>
                <a:sym typeface="Poppins"/>
              </a:defRPr>
            </a:lvl4pPr>
            <a:lvl5pPr marL="2286000" lvl="4" indent="-228600" algn="l">
              <a:spcBef>
                <a:spcPts val="180"/>
              </a:spcBef>
              <a:spcAft>
                <a:spcPts val="0"/>
              </a:spcAft>
              <a:buClr>
                <a:schemeClr val="dk1"/>
              </a:buClr>
              <a:buSzPts val="2300"/>
              <a:buFont typeface="Poppins"/>
              <a:buNone/>
              <a:defRPr>
                <a:latin typeface="Poppins"/>
                <a:ea typeface="Poppins"/>
                <a:cs typeface="Poppins"/>
                <a:sym typeface="Poppins"/>
              </a:defRPr>
            </a:lvl5pPr>
            <a:lvl6pPr marL="2743200" lvl="5" indent="-228600" algn="l">
              <a:spcBef>
                <a:spcPts val="180"/>
              </a:spcBef>
              <a:spcAft>
                <a:spcPts val="0"/>
              </a:spcAft>
              <a:buClr>
                <a:schemeClr val="dk1"/>
              </a:buClr>
              <a:buSzPts val="2300"/>
              <a:buFont typeface="Poppins"/>
              <a:buNone/>
              <a:defRPr>
                <a:latin typeface="Poppins"/>
                <a:ea typeface="Poppins"/>
                <a:cs typeface="Poppins"/>
                <a:sym typeface="Poppins"/>
              </a:defRPr>
            </a:lvl6pPr>
            <a:lvl7pPr marL="3200400" lvl="6" indent="-228600" algn="l">
              <a:spcBef>
                <a:spcPts val="180"/>
              </a:spcBef>
              <a:spcAft>
                <a:spcPts val="0"/>
              </a:spcAft>
              <a:buClr>
                <a:schemeClr val="dk1"/>
              </a:buClr>
              <a:buSzPts val="2300"/>
              <a:buFont typeface="Poppins"/>
              <a:buNone/>
              <a:defRPr>
                <a:latin typeface="Poppins"/>
                <a:ea typeface="Poppins"/>
                <a:cs typeface="Poppins"/>
                <a:sym typeface="Poppins"/>
              </a:defRPr>
            </a:lvl7pPr>
            <a:lvl8pPr marL="3657600" lvl="7" indent="-228600" algn="l">
              <a:spcBef>
                <a:spcPts val="180"/>
              </a:spcBef>
              <a:spcAft>
                <a:spcPts val="0"/>
              </a:spcAft>
              <a:buClr>
                <a:schemeClr val="dk1"/>
              </a:buClr>
              <a:buSzPts val="2300"/>
              <a:buFont typeface="Poppins"/>
              <a:buNone/>
              <a:defRPr>
                <a:latin typeface="Poppins"/>
                <a:ea typeface="Poppins"/>
                <a:cs typeface="Poppins"/>
                <a:sym typeface="Poppins"/>
              </a:defRPr>
            </a:lvl8pPr>
            <a:lvl9pPr marL="4114800" lvl="8" indent="-228600" algn="l">
              <a:spcBef>
                <a:spcPts val="180"/>
              </a:spcBef>
              <a:spcAft>
                <a:spcPts val="0"/>
              </a:spcAft>
              <a:buClr>
                <a:schemeClr val="dk1"/>
              </a:buClr>
              <a:buSzPts val="2300"/>
              <a:buFont typeface="Poppins"/>
              <a:buNone/>
              <a:defRPr>
                <a:latin typeface="Poppins"/>
                <a:ea typeface="Poppins"/>
                <a:cs typeface="Poppins"/>
                <a:sym typeface="Poppins"/>
              </a:defRPr>
            </a:lvl9pPr>
          </a:lstStyle>
          <a:p>
            <a:endParaRPr/>
          </a:p>
        </p:txBody>
      </p:sp>
      <p:sp>
        <p:nvSpPr>
          <p:cNvPr id="62" name="Google Shape;62;p9"/>
          <p:cNvSpPr txBox="1"/>
          <p:nvPr/>
        </p:nvSpPr>
        <p:spPr>
          <a:xfrm>
            <a:off x="5732698" y="8423275"/>
            <a:ext cx="6822600" cy="615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000">
                <a:solidFill>
                  <a:srgbClr val="FFFFFF"/>
                </a:solidFill>
                <a:latin typeface="Poppins"/>
                <a:ea typeface="Poppins"/>
                <a:cs typeface="Poppins"/>
                <a:sym typeface="Poppins"/>
              </a:rPr>
              <a:t>Click to edit subtitle</a:t>
            </a:r>
            <a:endParaRPr/>
          </a:p>
        </p:txBody>
      </p:sp>
      <p:sp>
        <p:nvSpPr>
          <p:cNvPr id="63" name="Google Shape;63;p9"/>
          <p:cNvSpPr/>
          <p:nvPr/>
        </p:nvSpPr>
        <p:spPr>
          <a:xfrm>
            <a:off x="14514776" y="-2574148"/>
            <a:ext cx="6435455" cy="6435455"/>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2661372" y="6426551"/>
            <a:ext cx="6435455" cy="6435455"/>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p:nvPr/>
        </p:nvSpPr>
        <p:spPr>
          <a:xfrm>
            <a:off x="3178639" y="1985973"/>
            <a:ext cx="11930700" cy="575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469" b="1">
                <a:solidFill>
                  <a:srgbClr val="FFFFFF"/>
                </a:solidFill>
                <a:latin typeface="Poppins"/>
                <a:ea typeface="Poppins"/>
                <a:cs typeface="Poppins"/>
                <a:sym typeface="Poppins"/>
              </a:rPr>
              <a:t>Click to</a:t>
            </a:r>
            <a:endParaRPr sz="12469" b="1">
              <a:solidFill>
                <a:srgbClr val="FFFFFF"/>
              </a:solidFill>
              <a:latin typeface="Poppins"/>
              <a:ea typeface="Poppins"/>
              <a:cs typeface="Poppins"/>
              <a:sym typeface="Poppins"/>
            </a:endParaRPr>
          </a:p>
          <a:p>
            <a:pPr marL="0" marR="0" lvl="0" indent="0" algn="ctr" rtl="0">
              <a:lnSpc>
                <a:spcPct val="100000"/>
              </a:lnSpc>
              <a:spcBef>
                <a:spcPts val="0"/>
              </a:spcBef>
              <a:spcAft>
                <a:spcPts val="0"/>
              </a:spcAft>
              <a:buNone/>
            </a:pPr>
            <a:r>
              <a:rPr lang="en-US" sz="12469" b="1">
                <a:solidFill>
                  <a:srgbClr val="FFFFFF"/>
                </a:solidFill>
                <a:latin typeface="Poppins"/>
                <a:ea typeface="Poppins"/>
                <a:cs typeface="Poppins"/>
                <a:sym typeface="Poppins"/>
              </a:rPr>
              <a:t>edit theme style</a:t>
            </a:r>
            <a:endParaRPr sz="12469" b="1">
              <a:solidFill>
                <a:srgbClr val="FFFFFF"/>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1pPr>
            <a:lvl2pPr marL="914400" marR="0" lvl="1" indent="-374650" algn="l" rtl="0">
              <a:spcBef>
                <a:spcPts val="5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2pPr>
            <a:lvl3pPr marL="1371600" marR="0" lvl="2" indent="-374650" algn="l" rtl="0">
              <a:spcBef>
                <a:spcPts val="48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accent5">
                <a:lumMod val="20000"/>
                <a:lumOff val="80000"/>
              </a:schemeClr>
            </a:gs>
          </a:gsLst>
          <a:lin ang="5400000" scaled="0"/>
        </a:gradFill>
        <a:effectLst/>
      </p:bgPr>
    </p:bg>
    <p:spTree>
      <p:nvGrpSpPr>
        <p:cNvPr id="1" name="Shape 190"/>
        <p:cNvGrpSpPr/>
        <p:nvPr/>
      </p:nvGrpSpPr>
      <p:grpSpPr>
        <a:xfrm>
          <a:off x="0" y="0"/>
          <a:ext cx="0" cy="0"/>
          <a:chOff x="0" y="0"/>
          <a:chExt cx="0" cy="0"/>
        </a:xfrm>
      </p:grpSpPr>
      <p:pic>
        <p:nvPicPr>
          <p:cNvPr id="4098" name="Picture 2" descr="Data Analyst Expert Analyzing Data Virtual Charts Accountancy Stock Photo">
            <a:extLst>
              <a:ext uri="{FF2B5EF4-FFF2-40B4-BE49-F238E27FC236}">
                <a16:creationId xmlns:a16="http://schemas.microsoft.com/office/drawing/2014/main" id="{44035AB4-D5C5-C584-C62C-7BDA0D41F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0"/>
            <a:ext cx="10439400" cy="10287000"/>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1A513A-6102-7386-5602-99A760B7A6A8}"/>
              </a:ext>
            </a:extLst>
          </p:cNvPr>
          <p:cNvSpPr txBox="1"/>
          <p:nvPr/>
        </p:nvSpPr>
        <p:spPr>
          <a:xfrm>
            <a:off x="396240" y="4511040"/>
            <a:ext cx="7330440" cy="2123658"/>
          </a:xfrm>
          <a:prstGeom prst="rect">
            <a:avLst/>
          </a:prstGeom>
          <a:noFill/>
        </p:spPr>
        <p:txBody>
          <a:bodyPr wrap="square" rtlCol="0">
            <a:spAutoFit/>
          </a:bodyPr>
          <a:lstStyle/>
          <a:p>
            <a:r>
              <a:rPr lang="en-US" sz="6600" b="1" dirty="0">
                <a:ln>
                  <a:solidFill>
                    <a:schemeClr val="bg2">
                      <a:lumMod val="60000"/>
                      <a:lumOff val="40000"/>
                    </a:schemeClr>
                  </a:solidFill>
                </a:ln>
                <a:solidFill>
                  <a:schemeClr val="bg1"/>
                </a:solidFill>
                <a:effectLst>
                  <a:outerShdw blurRad="60007" dist="310007" dir="7680000" sy="30000" kx="1300200" algn="ctr" rotWithShape="0">
                    <a:prstClr val="black">
                      <a:alpha val="32000"/>
                    </a:prstClr>
                  </a:outerShdw>
                </a:effectLst>
                <a:latin typeface="Helvetica" panose="020B0604020202020204" pitchFamily="34" charset="0"/>
                <a:cs typeface="Helvetica" panose="020B0604020202020204" pitchFamily="34" charset="0"/>
              </a:rPr>
              <a:t>IT Ticket Analysis</a:t>
            </a:r>
          </a:p>
          <a:p>
            <a:pPr algn="r"/>
            <a:r>
              <a:rPr lang="en-US" sz="6600" b="1" dirty="0">
                <a:ln>
                  <a:solidFill>
                    <a:schemeClr val="bg2">
                      <a:lumMod val="60000"/>
                      <a:lumOff val="40000"/>
                    </a:schemeClr>
                  </a:solidFill>
                </a:ln>
                <a:solidFill>
                  <a:schemeClr val="bg1"/>
                </a:solidFill>
                <a:effectLst>
                  <a:outerShdw blurRad="60007" dist="310007" dir="7680000" sy="30000" kx="1300200" algn="ctr" rotWithShape="0">
                    <a:prstClr val="black">
                      <a:alpha val="32000"/>
                    </a:prstClr>
                  </a:outerShdw>
                </a:effectLst>
                <a:latin typeface="Helvetica" panose="020B0604020202020204" pitchFamily="34" charset="0"/>
                <a:cs typeface="Helvetica" panose="020B0604020202020204" pitchFamily="34" charset="0"/>
              </a:rPr>
              <a:t>	</a:t>
            </a:r>
            <a:r>
              <a:rPr lang="en-US" sz="4400" b="1" dirty="0">
                <a:ln>
                  <a:solidFill>
                    <a:schemeClr val="bg2">
                      <a:lumMod val="60000"/>
                      <a:lumOff val="40000"/>
                    </a:schemeClr>
                  </a:solidFill>
                </a:ln>
                <a:solidFill>
                  <a:schemeClr val="bg1"/>
                </a:solidFill>
                <a:effectLst>
                  <a:outerShdw blurRad="60007" dist="310007" dir="7680000" sy="30000" kx="1300200" algn="ctr" rotWithShape="0">
                    <a:prstClr val="black">
                      <a:alpha val="32000"/>
                    </a:prstClr>
                  </a:outerShdw>
                </a:effectLst>
                <a:latin typeface="Helvetica" panose="020B0604020202020204" pitchFamily="34" charset="0"/>
                <a:cs typeface="Helvetica" panose="020B0604020202020204" pitchFamily="34" charset="0"/>
              </a:rPr>
              <a:t>-Tina Kapse</a:t>
            </a:r>
          </a:p>
        </p:txBody>
      </p:sp>
      <p:sp>
        <p:nvSpPr>
          <p:cNvPr id="3" name="Rectangle 2">
            <a:extLst>
              <a:ext uri="{FF2B5EF4-FFF2-40B4-BE49-F238E27FC236}">
                <a16:creationId xmlns:a16="http://schemas.microsoft.com/office/drawing/2014/main" id="{6DC5B232-9438-2E49-2506-E8EE032DCAAC}"/>
              </a:ext>
            </a:extLst>
          </p:cNvPr>
          <p:cNvSpPr/>
          <p:nvPr/>
        </p:nvSpPr>
        <p:spPr>
          <a:xfrm>
            <a:off x="14051280" y="6278880"/>
            <a:ext cx="4236720" cy="1249680"/>
          </a:xfrm>
          <a:prstGeom prst="rect">
            <a:avLst/>
          </a:prstGeom>
          <a:ln>
            <a:solidFill>
              <a:schemeClr val="accent1">
                <a:shade val="15000"/>
              </a:schemeClr>
            </a:solidFill>
          </a:ln>
          <a:effectLst>
            <a:outerShdw blurRad="1257300" dist="508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a:extLst>
              <a:ext uri="{FF2B5EF4-FFF2-40B4-BE49-F238E27FC236}">
                <a16:creationId xmlns:a16="http://schemas.microsoft.com/office/drawing/2014/main" id="{1851491E-9B81-1A83-F024-3765E64AE45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9FA68E13-917E-A391-FD10-79AF33D38A7A}"/>
              </a:ext>
            </a:extLst>
          </p:cNvPr>
          <p:cNvPicPr>
            <a:picLocks noChangeAspect="1"/>
          </p:cNvPicPr>
          <p:nvPr/>
        </p:nvPicPr>
        <p:blipFill>
          <a:blip r:embed="rId4"/>
          <a:srcRect l="7809" r="5615" b="3333"/>
          <a:stretch/>
        </p:blipFill>
        <p:spPr>
          <a:xfrm>
            <a:off x="13472160" y="6278880"/>
            <a:ext cx="4815840" cy="1249680"/>
          </a:xfrm>
          <a:prstGeom prst="rect">
            <a:avLst/>
          </a:prstGeom>
          <a:solidFill>
            <a:srgbClr val="00B0F0"/>
          </a:solidFill>
          <a:ln>
            <a:solidFill>
              <a:schemeClr val="tx1"/>
            </a:solidFill>
          </a:ln>
          <a:effectLst>
            <a:innerShdw blurRad="63500" dist="50800" dir="13500000">
              <a:prstClr val="black">
                <a:alpha val="50000"/>
              </a:prstClr>
            </a:inn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7711E334-8B59-E4BC-F9F6-36459EEEA18F}"/>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648B4E49-E652-82A5-4504-E79D8C726C6F}"/>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75FD9142-4ECC-3788-A549-7E18E50D16C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18E94C8C-DEE5-8A57-FBD6-6C99B0B7ABE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997BF6ED-C4F0-FD3E-29C0-5530742DC551}"/>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47E440FC-99B1-6C97-A310-4085C44415E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70822520-5422-8884-3068-B88BB2F6CEB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E57C7582-8AF4-3BC9-95F3-7E539544C82A}"/>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D5BDC24C-E680-4298-0FAA-675F76F130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33673B77-D7E5-C904-3ABA-EA40188E14F4}"/>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A3D7FDCB-C86D-2CDC-C80C-EF0F78A5D8C1}"/>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63D7F751-6035-C6D6-D432-D015DD7A66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8E4A885A-8EA7-9E63-B39C-E1656E5719F6}"/>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9B690EB4-DEBC-3997-898D-14957577D75A}"/>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F204910A-BB22-81AE-0FE0-2309C71947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C430B6CE-6CE7-EABC-57A6-59847E41A8A1}"/>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F203BBFB-D8EB-0066-714B-9EB11359D7E4}"/>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2C9EC11C-ECC7-772D-0900-3BC3A8FFAD5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3D63A57C-3FBB-0174-C3B8-1B6589BFE3BB}"/>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6" name="Chart 5">
            <a:extLst>
              <a:ext uri="{FF2B5EF4-FFF2-40B4-BE49-F238E27FC236}">
                <a16:creationId xmlns:a16="http://schemas.microsoft.com/office/drawing/2014/main" id="{6566CAE3-CB8B-47C3-8130-31EE27ED62D6}"/>
              </a:ext>
            </a:extLst>
          </p:cNvPr>
          <p:cNvGraphicFramePr>
            <a:graphicFrameLocks/>
          </p:cNvGraphicFramePr>
          <p:nvPr>
            <p:extLst>
              <p:ext uri="{D42A27DB-BD31-4B8C-83A1-F6EECF244321}">
                <p14:modId xmlns:p14="http://schemas.microsoft.com/office/powerpoint/2010/main" val="3167145478"/>
              </p:ext>
            </p:extLst>
          </p:nvPr>
        </p:nvGraphicFramePr>
        <p:xfrm>
          <a:off x="372250" y="1966893"/>
          <a:ext cx="5599914" cy="544908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7">
            <a:extLst>
              <a:ext uri="{FF2B5EF4-FFF2-40B4-BE49-F238E27FC236}">
                <a16:creationId xmlns:a16="http://schemas.microsoft.com/office/drawing/2014/main" id="{6D0D8FE0-2CF1-3A56-77DD-545F9FCA457C}"/>
              </a:ext>
            </a:extLst>
          </p:cNvPr>
          <p:cNvSpPr txBox="1">
            <a:spLocks/>
          </p:cNvSpPr>
          <p:nvPr/>
        </p:nvSpPr>
        <p:spPr>
          <a:xfrm>
            <a:off x="9185425" y="688359"/>
            <a:ext cx="7947230" cy="400307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The chart shows the average resolution time for different request categories (Hardware, Login Access, Software, and System) across four quarters. 	</a:t>
            </a:r>
          </a:p>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It provides a periodic view of resolution efficiency.</a:t>
            </a:r>
            <a:endParaRPr lang="en-US" sz="18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28A97F6E-5D80-BD77-8DC2-446A4F4578F3}"/>
              </a:ext>
            </a:extLst>
          </p:cNvPr>
          <p:cNvSpPr txBox="1">
            <a:spLocks/>
          </p:cNvSpPr>
          <p:nvPr/>
        </p:nvSpPr>
        <p:spPr>
          <a:xfrm>
            <a:off x="9297091" y="5232232"/>
            <a:ext cx="2703132" cy="48829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lgn="l">
              <a:buClr>
                <a:schemeClr val="tx1"/>
              </a:buClr>
              <a:buFont typeface="Wingdings" panose="05000000000000000000" pitchFamily="2" charset="2"/>
              <a:buChar char="v"/>
            </a:pPr>
            <a:r>
              <a:rPr lang="en-US" sz="2800" dirty="0">
                <a:solidFill>
                  <a:schemeClr val="tx1"/>
                </a:solidFill>
              </a:rPr>
              <a:t>Analysis:</a:t>
            </a:r>
          </a:p>
        </p:txBody>
      </p:sp>
      <p:sp>
        <p:nvSpPr>
          <p:cNvPr id="8" name="Text Placeholder 7">
            <a:extLst>
              <a:ext uri="{FF2B5EF4-FFF2-40B4-BE49-F238E27FC236}">
                <a16:creationId xmlns:a16="http://schemas.microsoft.com/office/drawing/2014/main" id="{CCFB987C-7AB3-0391-6C56-3B3EDA80975E}"/>
              </a:ext>
            </a:extLst>
          </p:cNvPr>
          <p:cNvSpPr txBox="1">
            <a:spLocks/>
          </p:cNvSpPr>
          <p:nvPr/>
        </p:nvSpPr>
        <p:spPr>
          <a:xfrm>
            <a:off x="9332978" y="5905248"/>
            <a:ext cx="7652124" cy="3471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Hardware has the longest resolution time (~7.5–7.7 hours), while Login Access is the fastest (~0.3 hours), with Software (~5.2–5.3) and System (~6.6) showing stable resolution times.</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5248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07B29EBA-5F78-E9D4-E411-556E0A0E436D}"/>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6FE8B8D2-ABF2-2936-69E1-48044DCACBDA}"/>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BAD22D89-3264-BC02-2491-750DDA535A4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60AE029C-14A8-1F45-FE61-C7C17952F34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D5EAFC90-9B08-D575-64E6-522391366869}"/>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2E089A02-4D2F-DCCD-6E1A-934A54D0C59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277A61A1-D848-787C-3D23-4BE373F26FF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5AB91AE6-FBEB-473B-83B6-F415828F9C8F}"/>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C4C9D7F9-A258-5B14-FCF9-92EC4CA34E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A5117E7A-0122-FE64-9DB6-2900D074D3DC}"/>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D2A30EAC-D780-0F4D-133B-40CE681CFF0C}"/>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ADDA0613-AE9A-48BD-662B-C29939FBE83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EDCC39A1-685D-D3A6-CC99-52D4393F1AE2}"/>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9D9A0FAD-3B43-1D18-BB03-5E82F7CB55C0}"/>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55FB71C3-67E2-070D-EF11-804276E42D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F5B362BB-09EB-921D-6BF8-F2BC54CFF427}"/>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EF5EBB98-4F21-43A7-B726-E1C5B308AFFC}"/>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D0BA9E7A-6F28-3205-114F-FFB8971041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10D9C28C-00D2-C0F9-CFAF-0B10233255B4}"/>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2" name="Chart 1">
            <a:extLst>
              <a:ext uri="{FF2B5EF4-FFF2-40B4-BE49-F238E27FC236}">
                <a16:creationId xmlns:a16="http://schemas.microsoft.com/office/drawing/2014/main" id="{20208E05-B9BA-4346-BB5E-1EDA773C04AF}"/>
              </a:ext>
            </a:extLst>
          </p:cNvPr>
          <p:cNvGraphicFramePr>
            <a:graphicFrameLocks/>
          </p:cNvGraphicFramePr>
          <p:nvPr>
            <p:extLst>
              <p:ext uri="{D42A27DB-BD31-4B8C-83A1-F6EECF244321}">
                <p14:modId xmlns:p14="http://schemas.microsoft.com/office/powerpoint/2010/main" val="418828191"/>
              </p:ext>
            </p:extLst>
          </p:nvPr>
        </p:nvGraphicFramePr>
        <p:xfrm>
          <a:off x="769092" y="2225040"/>
          <a:ext cx="5532719" cy="552154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7">
            <a:extLst>
              <a:ext uri="{FF2B5EF4-FFF2-40B4-BE49-F238E27FC236}">
                <a16:creationId xmlns:a16="http://schemas.microsoft.com/office/drawing/2014/main" id="{C68F0EBD-6358-B8CC-B5BA-D769E71E1D41}"/>
              </a:ext>
            </a:extLst>
          </p:cNvPr>
          <p:cNvSpPr txBox="1">
            <a:spLocks/>
          </p:cNvSpPr>
          <p:nvPr/>
        </p:nvSpPr>
        <p:spPr>
          <a:xfrm>
            <a:off x="9170960" y="1225162"/>
            <a:ext cx="7906181" cy="323534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This groups tickets based on their severity (e.g., 0, 1, 2, 3, 4) and provides the total count for each category. 		</a:t>
            </a:r>
          </a:p>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It highlights the proportion of tickets with varying levels of urgency.</a:t>
            </a:r>
            <a:endParaRPr lang="en-US" sz="28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4861083D-C112-FAE4-0331-92A966249FAD}"/>
              </a:ext>
            </a:extLst>
          </p:cNvPr>
          <p:cNvSpPr txBox="1">
            <a:spLocks/>
          </p:cNvSpPr>
          <p:nvPr/>
        </p:nvSpPr>
        <p:spPr>
          <a:xfrm>
            <a:off x="9297091" y="5158500"/>
            <a:ext cx="2715167" cy="48829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lgn="l">
              <a:buClr>
                <a:schemeClr val="tx1">
                  <a:lumMod val="95000"/>
                  <a:lumOff val="5000"/>
                </a:schemeClr>
              </a:buClr>
              <a:buFont typeface="Wingdings" panose="05000000000000000000" pitchFamily="2" charset="2"/>
              <a:buChar char="v"/>
            </a:pPr>
            <a:r>
              <a:rPr lang="en-US" sz="2800" dirty="0">
                <a:solidFill>
                  <a:schemeClr val="tx1"/>
                </a:solidFill>
              </a:rPr>
              <a:t>Analysis:</a:t>
            </a:r>
          </a:p>
        </p:txBody>
      </p:sp>
      <p:sp>
        <p:nvSpPr>
          <p:cNvPr id="8" name="Text Placeholder 7">
            <a:extLst>
              <a:ext uri="{FF2B5EF4-FFF2-40B4-BE49-F238E27FC236}">
                <a16:creationId xmlns:a16="http://schemas.microsoft.com/office/drawing/2014/main" id="{56382F86-DBA1-422F-D2FC-06F3918023DC}"/>
              </a:ext>
            </a:extLst>
          </p:cNvPr>
          <p:cNvSpPr txBox="1">
            <a:spLocks/>
          </p:cNvSpPr>
          <p:nvPr/>
        </p:nvSpPr>
        <p:spPr>
          <a:xfrm>
            <a:off x="9170960" y="6167869"/>
            <a:ext cx="7906180" cy="2893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Severity 2 tickets are the most common (88,656), while severities 0 (356) and 4 (1,392) are rare, indicating most issues fall within mid-level urgency.</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050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C5B2A4E3-E7CD-3887-9764-3CCB8ADB3AC9}"/>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5CBA1923-B8B6-5512-2B05-087C672A3B32}"/>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513AD9EC-1351-70C2-1B63-51958273D7B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CDFC96A5-491A-8AED-18F0-52B585EEAA2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3E0AE708-6B1A-702F-8B78-68C443E428EC}"/>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16243906-5F36-AB79-7897-1DE01CAFE32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9A83B4FE-9208-AE34-0F17-80C9AAF73B2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771F6FF3-478F-25B8-4049-69A3EAA5EE2E}"/>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9D2492EA-3069-D135-30DA-D77643A912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81013DF7-3F30-C683-B62F-D97B2D9FF74A}"/>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D77A4AA2-137F-EF1A-43E6-022D643BF0B8}"/>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7B41D12F-5738-9CB2-CFE5-7C2B41AFCC0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76FD7865-550C-C141-52EE-60D0216064B2}"/>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B2A0AA8F-8271-F39C-0519-CF34EC5ED32A}"/>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CB3D4FC8-AE18-13B8-853A-89FF42E33A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DBE93D88-DE6A-4E2E-7F4B-43C568A1EC22}"/>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006F9DC9-72C1-FC46-FDDE-111511263D07}"/>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FBA54587-29EC-CA01-AA0D-4789D45A8DE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F9F8F1E4-9CCB-64B8-C368-665513F91C27}"/>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6" name="Chart 5">
            <a:extLst>
              <a:ext uri="{FF2B5EF4-FFF2-40B4-BE49-F238E27FC236}">
                <a16:creationId xmlns:a16="http://schemas.microsoft.com/office/drawing/2014/main" id="{577EA2CC-E71E-4327-8F59-4F995FEB247D}"/>
              </a:ext>
            </a:extLst>
          </p:cNvPr>
          <p:cNvGraphicFramePr>
            <a:graphicFrameLocks/>
          </p:cNvGraphicFramePr>
          <p:nvPr>
            <p:extLst>
              <p:ext uri="{D42A27DB-BD31-4B8C-83A1-F6EECF244321}">
                <p14:modId xmlns:p14="http://schemas.microsoft.com/office/powerpoint/2010/main" val="2565569663"/>
              </p:ext>
            </p:extLst>
          </p:nvPr>
        </p:nvGraphicFramePr>
        <p:xfrm>
          <a:off x="632083" y="1860592"/>
          <a:ext cx="5556276" cy="618612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7">
            <a:extLst>
              <a:ext uri="{FF2B5EF4-FFF2-40B4-BE49-F238E27FC236}">
                <a16:creationId xmlns:a16="http://schemas.microsoft.com/office/drawing/2014/main" id="{A271529B-9A7D-5C59-1E47-5E3D7F4E445A}"/>
              </a:ext>
            </a:extLst>
          </p:cNvPr>
          <p:cNvSpPr txBox="1">
            <a:spLocks/>
          </p:cNvSpPr>
          <p:nvPr/>
        </p:nvSpPr>
        <p:spPr>
          <a:xfrm>
            <a:off x="9297091" y="1743586"/>
            <a:ext cx="7995024" cy="386437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60000"/>
              </a:lnSpc>
            </a:pPr>
            <a:r>
              <a:rPr lang="en-US" sz="2800" dirty="0">
                <a:latin typeface="Helvetica" panose="020B0604020202020204" pitchFamily="34" charset="0"/>
                <a:ea typeface="Arial" panose="020B0604020202020204" pitchFamily="34" charset="0"/>
                <a:cs typeface="Helvetica" panose="020B0604020202020204" pitchFamily="34" charset="0"/>
              </a:rPr>
              <a:t>This categorizes tickets based on their assigned priority levels (e.g., 0, 1, 2, 3) and tracks the total count in each category.	</a:t>
            </a:r>
          </a:p>
          <a:p>
            <a:pPr algn="just">
              <a:lnSpc>
                <a:spcPct val="160000"/>
              </a:lnSpc>
            </a:pPr>
            <a:r>
              <a:rPr lang="en-US" sz="2800" dirty="0">
                <a:latin typeface="Helvetica" panose="020B0604020202020204" pitchFamily="34" charset="0"/>
                <a:ea typeface="Arial" panose="020B0604020202020204" pitchFamily="34" charset="0"/>
                <a:cs typeface="Helvetica" panose="020B0604020202020204" pitchFamily="34" charset="0"/>
              </a:rPr>
              <a:t>It identifies the tickets requiring immediate attention.	</a:t>
            </a:r>
            <a:endParaRPr lang="en-US" sz="20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CAD41C7E-1762-6C5F-8F42-2F3BA69AC12A}"/>
              </a:ext>
            </a:extLst>
          </p:cNvPr>
          <p:cNvSpPr txBox="1">
            <a:spLocks/>
          </p:cNvSpPr>
          <p:nvPr/>
        </p:nvSpPr>
        <p:spPr>
          <a:xfrm>
            <a:off x="9297091" y="5773616"/>
            <a:ext cx="2247639" cy="48829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lgn="l">
              <a:buClr>
                <a:schemeClr val="tx1"/>
              </a:buClr>
              <a:buFont typeface="Wingdings" panose="05000000000000000000" pitchFamily="2" charset="2"/>
              <a:buChar char="v"/>
            </a:pPr>
            <a:r>
              <a:rPr lang="en-US" sz="2800" dirty="0">
                <a:solidFill>
                  <a:schemeClr val="tx1"/>
                </a:solidFill>
              </a:rPr>
              <a:t>Analysis:</a:t>
            </a:r>
          </a:p>
        </p:txBody>
      </p:sp>
      <p:sp>
        <p:nvSpPr>
          <p:cNvPr id="8" name="Text Placeholder 7">
            <a:extLst>
              <a:ext uri="{FF2B5EF4-FFF2-40B4-BE49-F238E27FC236}">
                <a16:creationId xmlns:a16="http://schemas.microsoft.com/office/drawing/2014/main" id="{AB89C392-089E-2DEA-A140-4B2B2E6393EE}"/>
              </a:ext>
            </a:extLst>
          </p:cNvPr>
          <p:cNvSpPr txBox="1">
            <a:spLocks/>
          </p:cNvSpPr>
          <p:nvPr/>
        </p:nvSpPr>
        <p:spPr>
          <a:xfrm>
            <a:off x="9297091" y="6427569"/>
            <a:ext cx="7995024" cy="2697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Priority 3 has the highest ticket count (35,549), indicating the greatest need for immediate attention, while priority 2 has the lowest (15,845).</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6343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C3704882-FCE0-24F7-13F4-F9A8F1058209}"/>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890F67B2-9769-7279-5AC6-20A1BF7C2C80}"/>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46928DD1-3F94-2F55-4C5A-08072F9E76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CEC6E758-1D02-6D16-78F1-B66B7C1474C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4E65DD8E-C767-9319-F232-4B32BCB195FD}"/>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23A10EB9-9100-768C-1D09-2ED53CFCD6B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4A1077DC-F047-4877-D7E0-1FFE00515F6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85015A04-3CA4-78F2-D2ED-FEA4EA822BAA}"/>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8150B6F2-812D-034E-A7EF-349D490D79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C86EA72D-4B13-9D11-F3D8-8BED54DA31BF}"/>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F5F680E4-F04C-8C8F-F4F2-3D41CBC59CF0}"/>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330D411B-1D50-6522-585B-C5BB3581BA7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2761AE80-ADAC-A996-E48E-CE67510AD310}"/>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6F60226C-C3FE-9A54-96BC-532C64CA9ECF}"/>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3AD7BEC1-8A6F-518C-8156-0CF187BE38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393F3B17-2965-FB05-9476-3031658D712E}"/>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9249465D-B37C-DB33-1983-FC3D2AC01EEF}"/>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70DC7A33-9215-8FE3-353D-4BB95AB18CA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6805ADA5-5253-D511-08B6-C3A07210D80E}"/>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2" name="Chart 1">
            <a:extLst>
              <a:ext uri="{FF2B5EF4-FFF2-40B4-BE49-F238E27FC236}">
                <a16:creationId xmlns:a16="http://schemas.microsoft.com/office/drawing/2014/main" id="{91CCBE47-4129-494B-BBF2-130F9500EA64}"/>
              </a:ext>
            </a:extLst>
          </p:cNvPr>
          <p:cNvGraphicFramePr>
            <a:graphicFrameLocks/>
          </p:cNvGraphicFramePr>
          <p:nvPr>
            <p:extLst>
              <p:ext uri="{D42A27DB-BD31-4B8C-83A1-F6EECF244321}">
                <p14:modId xmlns:p14="http://schemas.microsoft.com/office/powerpoint/2010/main" val="1293748630"/>
              </p:ext>
            </p:extLst>
          </p:nvPr>
        </p:nvGraphicFramePr>
        <p:xfrm>
          <a:off x="487680" y="2270759"/>
          <a:ext cx="5763028" cy="553960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7">
            <a:extLst>
              <a:ext uri="{FF2B5EF4-FFF2-40B4-BE49-F238E27FC236}">
                <a16:creationId xmlns:a16="http://schemas.microsoft.com/office/drawing/2014/main" id="{ACA9D08B-F44C-0499-5DBB-811EEB503B1B}"/>
              </a:ext>
            </a:extLst>
          </p:cNvPr>
          <p:cNvSpPr txBox="1">
            <a:spLocks/>
          </p:cNvSpPr>
          <p:nvPr/>
        </p:nvSpPr>
        <p:spPr>
          <a:xfrm>
            <a:off x="9219760" y="1798320"/>
            <a:ext cx="8091749" cy="14102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This shows how efficiently tickets are resolved and highlights areas for process improvement.</a:t>
            </a:r>
            <a:endParaRPr lang="en-US" sz="20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73A2E169-445D-2DB7-91A3-DF369611E562}"/>
              </a:ext>
            </a:extLst>
          </p:cNvPr>
          <p:cNvSpPr txBox="1">
            <a:spLocks/>
          </p:cNvSpPr>
          <p:nvPr/>
        </p:nvSpPr>
        <p:spPr>
          <a:xfrm>
            <a:off x="9297091" y="4323875"/>
            <a:ext cx="2680514" cy="48829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lgn="l">
              <a:buClr>
                <a:schemeClr val="tx1">
                  <a:lumMod val="95000"/>
                  <a:lumOff val="5000"/>
                </a:schemeClr>
              </a:buClr>
              <a:buFont typeface="Wingdings" panose="05000000000000000000" pitchFamily="2" charset="2"/>
              <a:buChar char="v"/>
            </a:pPr>
            <a:r>
              <a:rPr lang="en-US" sz="2800" dirty="0">
                <a:solidFill>
                  <a:schemeClr val="tx1"/>
                </a:solidFill>
              </a:rPr>
              <a:t>Analysis:</a:t>
            </a:r>
          </a:p>
        </p:txBody>
      </p:sp>
      <p:sp>
        <p:nvSpPr>
          <p:cNvPr id="8" name="Text Placeholder 7">
            <a:extLst>
              <a:ext uri="{FF2B5EF4-FFF2-40B4-BE49-F238E27FC236}">
                <a16:creationId xmlns:a16="http://schemas.microsoft.com/office/drawing/2014/main" id="{AA49736F-E104-9999-B38A-1B4459E5084A}"/>
              </a:ext>
            </a:extLst>
          </p:cNvPr>
          <p:cNvSpPr txBox="1">
            <a:spLocks/>
          </p:cNvSpPr>
          <p:nvPr/>
        </p:nvSpPr>
        <p:spPr>
          <a:xfrm>
            <a:off x="9219760" y="4812171"/>
            <a:ext cx="7964544" cy="329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Most tickets (over 25,000) are resolved on the same day, highlighting strong efficiency, while peaks at 1, 5, and 6 days suggest areas for process improvement to reduce delays.</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9570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bg1"/>
            </a:gs>
          </a:gsLst>
          <a:lin ang="5400000" scaled="0"/>
        </a:gradFill>
        <a:effectLst/>
      </p:bgPr>
    </p:bg>
    <p:spTree>
      <p:nvGrpSpPr>
        <p:cNvPr id="1" name="Shape 86">
          <a:extLst>
            <a:ext uri="{FF2B5EF4-FFF2-40B4-BE49-F238E27FC236}">
              <a16:creationId xmlns:a16="http://schemas.microsoft.com/office/drawing/2014/main" id="{1CD541A8-551F-7605-0ECF-61582B6331BE}"/>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9E9A5A10-FB23-8671-AEE6-8750858F7DD6}"/>
              </a:ext>
            </a:extLst>
          </p:cNvPr>
          <p:cNvSpPr txBox="1">
            <a:spLocks/>
          </p:cNvSpPr>
          <p:nvPr/>
        </p:nvSpPr>
        <p:spPr>
          <a:xfrm>
            <a:off x="169595" y="2255519"/>
            <a:ext cx="8473222" cy="767989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sz="2800" dirty="0">
              <a:latin typeface="Helvetica" panose="020B0604020202020204" pitchFamily="34" charset="0"/>
              <a:cs typeface="Helvetica" panose="020B0604020202020204" pitchFamily="34" charset="0"/>
            </a:endParaRPr>
          </a:p>
        </p:txBody>
      </p:sp>
      <p:sp>
        <p:nvSpPr>
          <p:cNvPr id="14" name="Title 3">
            <a:extLst>
              <a:ext uri="{FF2B5EF4-FFF2-40B4-BE49-F238E27FC236}">
                <a16:creationId xmlns:a16="http://schemas.microsoft.com/office/drawing/2014/main" id="{630BBC0F-A6AA-30EF-46C1-25000906A475}"/>
              </a:ext>
            </a:extLst>
          </p:cNvPr>
          <p:cNvSpPr txBox="1">
            <a:spLocks/>
          </p:cNvSpPr>
          <p:nvPr/>
        </p:nvSpPr>
        <p:spPr>
          <a:xfrm>
            <a:off x="822960" y="912159"/>
            <a:ext cx="17024313" cy="8590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IN" sz="5400" b="1" dirty="0">
                <a:solidFill>
                  <a:schemeClr val="bg1"/>
                </a:solidFill>
                <a:latin typeface="Helvetica" panose="020B0604020202020204" pitchFamily="34" charset="0"/>
                <a:cs typeface="Helvetica" panose="020B0604020202020204" pitchFamily="34" charset="0"/>
              </a:rPr>
              <a:t>Dashboard</a:t>
            </a:r>
            <a:endParaRPr lang="en-US" sz="5400" b="1" dirty="0">
              <a:solidFill>
                <a:schemeClr val="bg1"/>
              </a:solidFill>
              <a:latin typeface="Helvetica" panose="020B0604020202020204" pitchFamily="34" charset="0"/>
              <a:cs typeface="Helvetica" panose="020B0604020202020204" pitchFamily="34" charset="0"/>
            </a:endParaRPr>
          </a:p>
        </p:txBody>
      </p:sp>
      <p:pic>
        <p:nvPicPr>
          <p:cNvPr id="16" name="Picture 15">
            <a:extLst>
              <a:ext uri="{FF2B5EF4-FFF2-40B4-BE49-F238E27FC236}">
                <a16:creationId xmlns:a16="http://schemas.microsoft.com/office/drawing/2014/main" id="{FB1E3DB6-C34C-B5F4-65BF-3B6E30736BAB}"/>
              </a:ext>
            </a:extLst>
          </p:cNvPr>
          <p:cNvPicPr>
            <a:picLocks noChangeAspect="1"/>
          </p:cNvPicPr>
          <p:nvPr/>
        </p:nvPicPr>
        <p:blipFill>
          <a:blip r:embed="rId3"/>
          <a:stretch>
            <a:fillRect/>
          </a:stretch>
        </p:blipFill>
        <p:spPr>
          <a:xfrm>
            <a:off x="631843" y="2499089"/>
            <a:ext cx="17024313" cy="5659483"/>
          </a:xfrm>
          <a:prstGeom prst="roundRect">
            <a:avLst>
              <a:gd name="adj" fmla="val 347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53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bg1"/>
            </a:gs>
          </a:gsLst>
          <a:lin ang="5400000" scaled="0"/>
        </a:gradFill>
        <a:effectLst/>
      </p:bgPr>
    </p:bg>
    <p:spTree>
      <p:nvGrpSpPr>
        <p:cNvPr id="1" name="Shape 86">
          <a:extLst>
            <a:ext uri="{FF2B5EF4-FFF2-40B4-BE49-F238E27FC236}">
              <a16:creationId xmlns:a16="http://schemas.microsoft.com/office/drawing/2014/main" id="{300A896D-F160-C5B1-2541-C38439EDFA90}"/>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931B820-786C-1C05-B406-DC044F1D5E50}"/>
              </a:ext>
            </a:extLst>
          </p:cNvPr>
          <p:cNvSpPr txBox="1">
            <a:spLocks/>
          </p:cNvSpPr>
          <p:nvPr/>
        </p:nvSpPr>
        <p:spPr>
          <a:xfrm>
            <a:off x="377684" y="711218"/>
            <a:ext cx="17532632" cy="8590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IN" sz="6600" b="1" dirty="0">
                <a:solidFill>
                  <a:schemeClr val="bg1"/>
                </a:solidFill>
                <a:latin typeface="Helvetica" panose="020B0604020202020204" pitchFamily="34" charset="0"/>
                <a:cs typeface="Helvetica" panose="020B0604020202020204" pitchFamily="34" charset="0"/>
              </a:rPr>
              <a:t>Conclusion</a:t>
            </a:r>
            <a:endParaRPr lang="en-US" sz="6600" b="1" dirty="0">
              <a:solidFill>
                <a:schemeClr val="bg1"/>
              </a:solidFill>
              <a:latin typeface="Helvetica" panose="020B0604020202020204" pitchFamily="34" charset="0"/>
              <a:cs typeface="Helvetica" panose="020B0604020202020204" pitchFamily="34" charset="0"/>
            </a:endParaRPr>
          </a:p>
        </p:txBody>
      </p:sp>
      <p:sp>
        <p:nvSpPr>
          <p:cNvPr id="3" name="Text Placeholder 4">
            <a:extLst>
              <a:ext uri="{FF2B5EF4-FFF2-40B4-BE49-F238E27FC236}">
                <a16:creationId xmlns:a16="http://schemas.microsoft.com/office/drawing/2014/main" id="{DF28FD50-99A5-1803-F687-D5186BAE4D8B}"/>
              </a:ext>
            </a:extLst>
          </p:cNvPr>
          <p:cNvSpPr txBox="1">
            <a:spLocks/>
          </p:cNvSpPr>
          <p:nvPr/>
        </p:nvSpPr>
        <p:spPr>
          <a:xfrm>
            <a:off x="169595" y="2255519"/>
            <a:ext cx="8473222" cy="767989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sz="28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40F8EF23-6ED1-F227-7B4B-57F25F0DF7AB}"/>
              </a:ext>
            </a:extLst>
          </p:cNvPr>
          <p:cNvSpPr txBox="1"/>
          <p:nvPr/>
        </p:nvSpPr>
        <p:spPr>
          <a:xfrm>
            <a:off x="822960" y="2255519"/>
            <a:ext cx="16657320" cy="7468648"/>
          </a:xfrm>
          <a:prstGeom prst="rect">
            <a:avLst/>
          </a:prstGeom>
          <a:noFill/>
        </p:spPr>
        <p:txBody>
          <a:bodyPr wrap="square" rtlCol="0">
            <a:spAutoFit/>
          </a:bodyPr>
          <a:lstStyle/>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The analysis highlights rising ticket volumes, seasonal peaks, and variations in resolution times and satisfaction rates. </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While demand has grown, effective resource allocation and automation can help maintain service quality.</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Optimizing resolution times and training underperforming agents are crucial, as delays impact satisfaction.</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Strategic staffing during peak periods (Q3 and Q4) and monitoring key metrics will drive continuous improvements, ensuring scalability, efficiency, and a better user experience.</a:t>
            </a:r>
          </a:p>
        </p:txBody>
      </p:sp>
    </p:spTree>
    <p:extLst>
      <p:ext uri="{BB962C8B-B14F-4D97-AF65-F5344CB8AC3E}">
        <p14:creationId xmlns:p14="http://schemas.microsoft.com/office/powerpoint/2010/main" val="157112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bg1"/>
            </a:gs>
          </a:gsLst>
          <a:lin ang="5400000" scaled="0"/>
        </a:gradFill>
        <a:effectLst/>
      </p:bgPr>
    </p:bg>
    <p:spTree>
      <p:nvGrpSpPr>
        <p:cNvPr id="1" name="Shape 86">
          <a:extLst>
            <a:ext uri="{FF2B5EF4-FFF2-40B4-BE49-F238E27FC236}">
              <a16:creationId xmlns:a16="http://schemas.microsoft.com/office/drawing/2014/main" id="{D827916A-E9AE-4E41-65A2-4AF892F3FCFF}"/>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AEF5DAF-FE3B-42D4-0EE1-82B1253EDD72}"/>
              </a:ext>
            </a:extLst>
          </p:cNvPr>
          <p:cNvSpPr txBox="1">
            <a:spLocks/>
          </p:cNvSpPr>
          <p:nvPr/>
        </p:nvSpPr>
        <p:spPr>
          <a:xfrm>
            <a:off x="191477" y="785751"/>
            <a:ext cx="17905045" cy="8590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IN" sz="6600" b="1" dirty="0">
                <a:solidFill>
                  <a:schemeClr val="bg1"/>
                </a:solidFill>
                <a:latin typeface="Helvetica" panose="020B0604020202020204" pitchFamily="34" charset="0"/>
                <a:cs typeface="Helvetica" panose="020B0604020202020204" pitchFamily="34" charset="0"/>
              </a:rPr>
              <a:t>Recommendations</a:t>
            </a:r>
            <a:endParaRPr lang="en-US" sz="6600" b="1" dirty="0">
              <a:solidFill>
                <a:schemeClr val="bg1"/>
              </a:solidFill>
              <a:latin typeface="Helvetica" panose="020B0604020202020204" pitchFamily="34" charset="0"/>
              <a:cs typeface="Helvetica" panose="020B0604020202020204" pitchFamily="34" charset="0"/>
            </a:endParaRPr>
          </a:p>
        </p:txBody>
      </p:sp>
      <p:sp>
        <p:nvSpPr>
          <p:cNvPr id="3" name="Text Placeholder 4">
            <a:extLst>
              <a:ext uri="{FF2B5EF4-FFF2-40B4-BE49-F238E27FC236}">
                <a16:creationId xmlns:a16="http://schemas.microsoft.com/office/drawing/2014/main" id="{85EB55BA-70CB-D28F-87B4-6EA0F9C8010D}"/>
              </a:ext>
            </a:extLst>
          </p:cNvPr>
          <p:cNvSpPr txBox="1">
            <a:spLocks/>
          </p:cNvSpPr>
          <p:nvPr/>
        </p:nvSpPr>
        <p:spPr>
          <a:xfrm>
            <a:off x="169595" y="2255519"/>
            <a:ext cx="8473222" cy="767989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en-US" sz="2800" dirty="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24DE7A-E1B9-D0EE-B866-D9796EB411B7}"/>
              </a:ext>
            </a:extLst>
          </p:cNvPr>
          <p:cNvSpPr txBox="1"/>
          <p:nvPr/>
        </p:nvSpPr>
        <p:spPr>
          <a:xfrm>
            <a:off x="853440" y="2435011"/>
            <a:ext cx="16504920" cy="6637651"/>
          </a:xfrm>
          <a:prstGeom prst="rect">
            <a:avLst/>
          </a:prstGeom>
          <a:noFill/>
        </p:spPr>
        <p:txBody>
          <a:bodyPr wrap="square" rtlCol="0">
            <a:spAutoFit/>
          </a:bodyPr>
          <a:lstStyle/>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To improve IT support, invest in automation tools and AI-driven ticketing systems to boost efficiency and reduce manual workload. </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During peak periods (Q3 and Q4), allocate additional resources and provide targeted training to underperforming agents to maintain high service levels. </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Optimize workload distribution and implement proactive support measures, such as self-service tools, to reduce ticket volumes. </a:t>
            </a:r>
          </a:p>
          <a:p>
            <a:pPr marL="571500" indent="-571500" algn="just">
              <a:lnSpc>
                <a:spcPct val="150000"/>
              </a:lnSpc>
              <a:buClr>
                <a:schemeClr val="bg1"/>
              </a:buClr>
              <a:buFont typeface="Wingdings" panose="05000000000000000000" pitchFamily="2" charset="2"/>
              <a:buChar char="Ø"/>
            </a:pPr>
            <a:r>
              <a:rPr lang="en-US" sz="3600" dirty="0">
                <a:solidFill>
                  <a:schemeClr val="bg1"/>
                </a:solidFill>
                <a:latin typeface="Helvetica" panose="020B0604020202020204" pitchFamily="34" charset="0"/>
                <a:cs typeface="Helvetica" panose="020B0604020202020204" pitchFamily="34" charset="0"/>
              </a:rPr>
              <a:t>Regularly track key metrics and adapt strategies based on trend analysis and user feedback for continuous improvement and scalability.</a:t>
            </a:r>
          </a:p>
        </p:txBody>
      </p:sp>
    </p:spTree>
    <p:extLst>
      <p:ext uri="{BB962C8B-B14F-4D97-AF65-F5344CB8AC3E}">
        <p14:creationId xmlns:p14="http://schemas.microsoft.com/office/powerpoint/2010/main" val="171689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338"/>
        <p:cNvGrpSpPr/>
        <p:nvPr/>
      </p:nvGrpSpPr>
      <p:grpSpPr>
        <a:xfrm>
          <a:off x="0" y="0"/>
          <a:ext cx="0" cy="0"/>
          <a:chOff x="0" y="0"/>
          <a:chExt cx="0" cy="0"/>
        </a:xfrm>
      </p:grpSpPr>
      <p:sp>
        <p:nvSpPr>
          <p:cNvPr id="339" name="Google Shape;339;p24"/>
          <p:cNvSpPr txBox="1"/>
          <p:nvPr/>
        </p:nvSpPr>
        <p:spPr>
          <a:xfrm>
            <a:off x="1913516" y="4205851"/>
            <a:ext cx="14460968" cy="2351093"/>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7974" i="0" u="none" strike="noStrike" dirty="0">
                <a:ln w="0"/>
                <a:solidFill>
                  <a:schemeClr val="bg1"/>
                </a:solidFill>
                <a:effectLst>
                  <a:outerShdw blurRad="38100" dist="25400" dir="5400000" algn="ctr" rotWithShape="0">
                    <a:srgbClr val="6E747A">
                      <a:alpha val="43000"/>
                    </a:srgbClr>
                  </a:outerShdw>
                </a:effectLst>
                <a:latin typeface="Helvetica" panose="020B0604020202020204" pitchFamily="34" charset="0"/>
                <a:ea typeface="Poppins"/>
                <a:cs typeface="Helvetica" panose="020B0604020202020204" pitchFamily="34" charset="0"/>
                <a:sym typeface="Poppins"/>
              </a:rPr>
              <a:t>THANK YOU!</a:t>
            </a:r>
            <a:endParaRPr dirty="0">
              <a:ln w="0"/>
              <a:solidFill>
                <a:schemeClr val="bg1"/>
              </a:solidFill>
              <a:effectLst>
                <a:outerShdw blurRad="38100" dist="25400" dir="5400000" algn="ctr" rotWithShape="0">
                  <a:srgbClr val="6E747A">
                    <a:alpha val="43000"/>
                  </a:srgbClr>
                </a:outerShdw>
              </a:effectLst>
              <a:latin typeface="Helvetica" panose="020B0604020202020204" pitchFamily="34" charset="0"/>
              <a:cs typeface="Helvetica" panose="020B0604020202020204" pitchFamily="34" charset="0"/>
            </a:endParaRPr>
          </a:p>
        </p:txBody>
      </p:sp>
      <p:pic>
        <p:nvPicPr>
          <p:cNvPr id="340" name="Google Shape;340;p24"/>
          <p:cNvPicPr preferRelativeResize="0"/>
          <p:nvPr/>
        </p:nvPicPr>
        <p:blipFill>
          <a:blip r:embed="rId3">
            <a:alphaModFix/>
          </a:blip>
          <a:stretch>
            <a:fillRect/>
          </a:stretch>
        </p:blipFill>
        <p:spPr>
          <a:xfrm>
            <a:off x="0" y="8442960"/>
            <a:ext cx="18288000" cy="1844040"/>
          </a:xfrm>
          <a:prstGeom prst="rect">
            <a:avLst/>
          </a:prstGeom>
          <a:solidFill>
            <a:srgbClr val="0070C0"/>
          </a:solidFill>
          <a:ln>
            <a:noFill/>
          </a:ln>
          <a:effectLst>
            <a:outerShdw blurRad="50800" dist="50800" dir="5400000" algn="ctr" rotWithShape="0">
              <a:schemeClr val="bg2">
                <a:lumMod val="5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bg1"/>
            </a:gs>
          </a:gsLst>
          <a:lin ang="5400000" scaled="0"/>
        </a:gradFill>
        <a:effectLst/>
      </p:bgPr>
    </p:bg>
    <p:spTree>
      <p:nvGrpSpPr>
        <p:cNvPr id="1" name="Shape 77"/>
        <p:cNvGrpSpPr/>
        <p:nvPr/>
      </p:nvGrpSpPr>
      <p:grpSpPr>
        <a:xfrm>
          <a:off x="0" y="0"/>
          <a:ext cx="0" cy="0"/>
          <a:chOff x="0" y="0"/>
          <a:chExt cx="0" cy="0"/>
        </a:xfrm>
      </p:grpSpPr>
      <p:grpSp>
        <p:nvGrpSpPr>
          <p:cNvPr id="79" name="Google Shape;79;p11"/>
          <p:cNvGrpSpPr/>
          <p:nvPr/>
        </p:nvGrpSpPr>
        <p:grpSpPr>
          <a:xfrm>
            <a:off x="0" y="-236125"/>
            <a:ext cx="8481253" cy="10523185"/>
            <a:chOff x="0" y="-57151"/>
            <a:chExt cx="2052777" cy="2547000"/>
          </a:xfrm>
        </p:grpSpPr>
        <p:sp>
          <p:nvSpPr>
            <p:cNvPr id="80" name="Google Shape;80;p11"/>
            <p:cNvSpPr/>
            <p:nvPr/>
          </p:nvSpPr>
          <p:spPr>
            <a:xfrm>
              <a:off x="0" y="0"/>
              <a:ext cx="2052777" cy="2489824"/>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p:nvPr/>
          </p:nvSpPr>
          <p:spPr>
            <a:xfrm>
              <a:off x="0" y="-57151"/>
              <a:ext cx="1325700" cy="2547000"/>
            </a:xfrm>
            <a:prstGeom prst="rect">
              <a:avLst/>
            </a:prstGeom>
            <a:solidFill>
              <a:srgbClr val="F0F0F0"/>
            </a:solid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 name="Google Shape;82;p11"/>
          <p:cNvSpPr txBox="1"/>
          <p:nvPr/>
        </p:nvSpPr>
        <p:spPr>
          <a:xfrm>
            <a:off x="125826" y="4083115"/>
            <a:ext cx="8229600" cy="214318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2" b="1" i="0" u="none" strike="noStrike" cap="none" dirty="0">
                <a:solidFill>
                  <a:srgbClr val="00569E"/>
                </a:solidFill>
                <a:latin typeface="Poppins"/>
                <a:ea typeface="Poppins"/>
                <a:cs typeface="Poppins"/>
                <a:sym typeface="Poppins"/>
              </a:rPr>
              <a:t>AGENDA</a:t>
            </a:r>
            <a:endParaRPr dirty="0"/>
          </a:p>
        </p:txBody>
      </p:sp>
      <p:sp>
        <p:nvSpPr>
          <p:cNvPr id="2" name="Text Placeholder 4">
            <a:extLst>
              <a:ext uri="{FF2B5EF4-FFF2-40B4-BE49-F238E27FC236}">
                <a16:creationId xmlns:a16="http://schemas.microsoft.com/office/drawing/2014/main" id="{9EE1D77A-4C9F-F812-997A-8D7F7686D5C5}"/>
              </a:ext>
            </a:extLst>
          </p:cNvPr>
          <p:cNvSpPr txBox="1">
            <a:spLocks/>
          </p:cNvSpPr>
          <p:nvPr/>
        </p:nvSpPr>
        <p:spPr>
          <a:xfrm>
            <a:off x="9652828" y="2596006"/>
            <a:ext cx="6098449" cy="511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Clr>
                <a:schemeClr val="bg1"/>
              </a:buClr>
              <a:buFont typeface="Wingdings" panose="05000000000000000000" pitchFamily="2" charset="2"/>
              <a:buChar char="v"/>
            </a:pPr>
            <a:r>
              <a:rPr lang="en-US" sz="3600" b="1" dirty="0">
                <a:solidFill>
                  <a:schemeClr val="bg1"/>
                </a:solidFill>
                <a:latin typeface="Helvetica" panose="020B0604020202020204" pitchFamily="34" charset="0"/>
                <a:cs typeface="Helvetica" panose="020B0604020202020204" pitchFamily="34" charset="0"/>
              </a:rPr>
              <a:t>Problem Statement</a:t>
            </a:r>
          </a:p>
          <a:p>
            <a:pPr marL="571500" indent="-571500">
              <a:buClr>
                <a:schemeClr val="bg1"/>
              </a:buClr>
              <a:buFont typeface="Wingdings" panose="05000000000000000000" pitchFamily="2" charset="2"/>
              <a:buChar char="v"/>
            </a:pPr>
            <a:endParaRPr lang="en-US" sz="3600" b="1" dirty="0">
              <a:solidFill>
                <a:schemeClr val="bg1"/>
              </a:solidFill>
              <a:latin typeface="Helvetica" panose="020B0604020202020204" pitchFamily="34" charset="0"/>
              <a:cs typeface="Helvetica" panose="020B0604020202020204" pitchFamily="34" charset="0"/>
            </a:endParaRPr>
          </a:p>
          <a:p>
            <a:pPr marL="571500" indent="-571500">
              <a:buClr>
                <a:schemeClr val="bg1"/>
              </a:buClr>
              <a:buFont typeface="Wingdings" panose="05000000000000000000" pitchFamily="2" charset="2"/>
              <a:buChar char="v"/>
            </a:pPr>
            <a:r>
              <a:rPr lang="en-US" sz="3600" b="1" dirty="0">
                <a:solidFill>
                  <a:schemeClr val="bg1"/>
                </a:solidFill>
                <a:latin typeface="Helvetica" panose="020B0604020202020204" pitchFamily="34" charset="0"/>
                <a:cs typeface="Helvetica" panose="020B0604020202020204" pitchFamily="34" charset="0"/>
              </a:rPr>
              <a:t>Data Description</a:t>
            </a:r>
          </a:p>
          <a:p>
            <a:pPr marL="571500" indent="-571500">
              <a:buClr>
                <a:schemeClr val="bg1"/>
              </a:buClr>
              <a:buFont typeface="Wingdings" panose="05000000000000000000" pitchFamily="2" charset="2"/>
              <a:buChar char="v"/>
            </a:pPr>
            <a:endParaRPr lang="en-US" sz="3600" b="1" dirty="0">
              <a:solidFill>
                <a:schemeClr val="bg1"/>
              </a:solidFill>
              <a:latin typeface="Helvetica" panose="020B0604020202020204" pitchFamily="34" charset="0"/>
              <a:cs typeface="Helvetica" panose="020B0604020202020204" pitchFamily="34" charset="0"/>
            </a:endParaRPr>
          </a:p>
          <a:p>
            <a:pPr marL="571500" indent="-571500">
              <a:buClr>
                <a:schemeClr val="bg1"/>
              </a:buClr>
              <a:buFont typeface="Wingdings" panose="05000000000000000000" pitchFamily="2" charset="2"/>
              <a:buChar char="v"/>
            </a:pPr>
            <a:r>
              <a:rPr lang="en-US" sz="3600" b="1" dirty="0">
                <a:solidFill>
                  <a:schemeClr val="bg1"/>
                </a:solidFill>
                <a:latin typeface="Helvetica" panose="020B0604020202020204" pitchFamily="34" charset="0"/>
                <a:cs typeface="Helvetica" panose="020B0604020202020204" pitchFamily="34" charset="0"/>
              </a:rPr>
              <a:t>Objective Key Metrics and Visualizations</a:t>
            </a:r>
          </a:p>
          <a:p>
            <a:pPr marL="571500" indent="-571500">
              <a:buClr>
                <a:schemeClr val="bg1"/>
              </a:buClr>
              <a:buFont typeface="Wingdings" panose="05000000000000000000" pitchFamily="2" charset="2"/>
              <a:buChar char="v"/>
            </a:pPr>
            <a:endParaRPr lang="en-US" sz="3600" b="1" dirty="0">
              <a:solidFill>
                <a:schemeClr val="bg1"/>
              </a:solidFill>
              <a:latin typeface="Helvetica" panose="020B0604020202020204" pitchFamily="34" charset="0"/>
              <a:cs typeface="Helvetica" panose="020B0604020202020204" pitchFamily="34" charset="0"/>
            </a:endParaRPr>
          </a:p>
          <a:p>
            <a:pPr marL="571500" indent="-571500">
              <a:buClr>
                <a:schemeClr val="bg1"/>
              </a:buClr>
              <a:buFont typeface="Wingdings" panose="05000000000000000000" pitchFamily="2" charset="2"/>
              <a:buChar char="v"/>
            </a:pPr>
            <a:r>
              <a:rPr lang="en-US" sz="3600" b="1" dirty="0">
                <a:solidFill>
                  <a:schemeClr val="bg1"/>
                </a:solidFill>
                <a:latin typeface="Helvetica" panose="020B0604020202020204" pitchFamily="34" charset="0"/>
                <a:cs typeface="Helvetica" panose="020B0604020202020204" pitchFamily="34" charset="0"/>
              </a:rPr>
              <a:t>Insights and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100000">
              <a:schemeClr val="bg1"/>
            </a:gs>
          </a:gsLst>
          <a:lin ang="5400000" scaled="0"/>
        </a:gradFill>
        <a:effectLst/>
      </p:bgPr>
    </p:bg>
    <p:spTree>
      <p:nvGrpSpPr>
        <p:cNvPr id="1" name="Shape 86"/>
        <p:cNvGrpSpPr/>
        <p:nvPr/>
      </p:nvGrpSpPr>
      <p:grpSpPr>
        <a:xfrm>
          <a:off x="0" y="0"/>
          <a:ext cx="0" cy="0"/>
          <a:chOff x="0" y="0"/>
          <a:chExt cx="0" cy="0"/>
        </a:xfrm>
      </p:grpSpPr>
      <p:sp>
        <p:nvSpPr>
          <p:cNvPr id="88" name="Google Shape;88;p12"/>
          <p:cNvSpPr/>
          <p:nvPr/>
        </p:nvSpPr>
        <p:spPr>
          <a:xfrm>
            <a:off x="8141647" y="-2599606"/>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p:nvPr/>
        </p:nvSpPr>
        <p:spPr>
          <a:xfrm>
            <a:off x="13739832" y="8143040"/>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3">
            <a:extLst>
              <a:ext uri="{FF2B5EF4-FFF2-40B4-BE49-F238E27FC236}">
                <a16:creationId xmlns:a16="http://schemas.microsoft.com/office/drawing/2014/main" id="{1B0C981A-A89E-954C-DC41-79190A1C1906}"/>
              </a:ext>
            </a:extLst>
          </p:cNvPr>
          <p:cNvSpPr txBox="1">
            <a:spLocks/>
          </p:cNvSpPr>
          <p:nvPr/>
        </p:nvSpPr>
        <p:spPr>
          <a:xfrm>
            <a:off x="377684" y="493753"/>
            <a:ext cx="17650069" cy="8590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IN" sz="6600" b="1" dirty="0">
                <a:solidFill>
                  <a:schemeClr val="bg1"/>
                </a:solidFill>
                <a:latin typeface="Helvetica" panose="020B0604020202020204" pitchFamily="34" charset="0"/>
                <a:cs typeface="Helvetica" panose="020B0604020202020204" pitchFamily="34" charset="0"/>
              </a:rPr>
              <a:t>Problem Statement</a:t>
            </a:r>
            <a:endParaRPr lang="en-US" sz="6600" b="1" dirty="0">
              <a:solidFill>
                <a:schemeClr val="bg1"/>
              </a:solidFill>
              <a:latin typeface="Helvetica" panose="020B0604020202020204" pitchFamily="34" charset="0"/>
              <a:cs typeface="Helvetica" panose="020B0604020202020204" pitchFamily="34" charset="0"/>
            </a:endParaRPr>
          </a:p>
        </p:txBody>
      </p:sp>
      <p:sp>
        <p:nvSpPr>
          <p:cNvPr id="3" name="Text Placeholder 4">
            <a:extLst>
              <a:ext uri="{FF2B5EF4-FFF2-40B4-BE49-F238E27FC236}">
                <a16:creationId xmlns:a16="http://schemas.microsoft.com/office/drawing/2014/main" id="{087E8516-25D5-58F0-44DB-B8CF37D8AA98}"/>
              </a:ext>
            </a:extLst>
          </p:cNvPr>
          <p:cNvSpPr txBox="1">
            <a:spLocks/>
          </p:cNvSpPr>
          <p:nvPr/>
        </p:nvSpPr>
        <p:spPr>
          <a:xfrm>
            <a:off x="990600" y="2113350"/>
            <a:ext cx="16245840" cy="767989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3600" dirty="0">
                <a:solidFill>
                  <a:schemeClr val="bg1"/>
                </a:solidFill>
                <a:latin typeface="Helvetica" panose="020B0604020202020204" pitchFamily="34" charset="0"/>
                <a:cs typeface="Helvetica" panose="020B0604020202020204" pitchFamily="34" charset="0"/>
              </a:rPr>
              <a:t>The objective is to analyze the IT support ticket management system to understand the performance of IT agents, the efficiency of ticket resolution, and the satisfaction levels of employees. The analysis aims to identify high and low performers among IT agents, assess the overall effectiveness of the team, and pinpoint areas for improvement in the ticket resolution process. The ultimate goal is to make informed staffing decisions, including hiring, firing, and training, to enhance overall service quality and team performance.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0070C0"/>
            </a:gs>
            <a:gs pos="100000">
              <a:schemeClr val="bg1"/>
            </a:gs>
          </a:gsLst>
          <a:lin ang="5400000" scaled="0"/>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33C6A7-E096-077F-1B3C-B982A6D81E09}"/>
              </a:ext>
            </a:extLst>
          </p:cNvPr>
          <p:cNvSpPr txBox="1"/>
          <p:nvPr/>
        </p:nvSpPr>
        <p:spPr>
          <a:xfrm>
            <a:off x="579120" y="1409277"/>
            <a:ext cx="8747760" cy="8537915"/>
          </a:xfrm>
          <a:prstGeom prst="rect">
            <a:avLst/>
          </a:prstGeom>
          <a:noFill/>
        </p:spPr>
        <p:txBody>
          <a:bodyPr wrap="square" rtlCol="0">
            <a:spAutoFit/>
          </a:bodyPr>
          <a:lstStyle/>
          <a:p>
            <a:pPr algn="just" rtl="0" fontAlgn="base">
              <a:lnSpc>
                <a:spcPct val="150000"/>
              </a:lnSpc>
              <a:buClr>
                <a:schemeClr val="bg1"/>
              </a:buClr>
            </a:pPr>
            <a:r>
              <a:rPr lang="en-US" sz="2800" b="1" i="0" u="none" strike="noStrike" dirty="0">
                <a:solidFill>
                  <a:schemeClr val="bg1"/>
                </a:solidFill>
                <a:effectLst/>
                <a:latin typeface="Helvetica" panose="020B0604020202020204" pitchFamily="34" charset="0"/>
                <a:cs typeface="Helvetica" panose="020B0604020202020204" pitchFamily="34" charset="0"/>
              </a:rPr>
              <a:t>Tickets Sheet: </a:t>
            </a:r>
            <a:r>
              <a:rPr lang="en-US" sz="2800" b="0" i="0" u="none" strike="noStrike" dirty="0">
                <a:solidFill>
                  <a:schemeClr val="bg1"/>
                </a:solidFill>
                <a:effectLst/>
                <a:latin typeface="Helvetica" panose="020B0604020202020204" pitchFamily="34" charset="0"/>
                <a:cs typeface="Helvetica" panose="020B0604020202020204" pitchFamily="34" charset="0"/>
              </a:rPr>
              <a:t>Contains information about IT support tickets.</a:t>
            </a: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ID: </a:t>
            </a:r>
            <a:r>
              <a:rPr lang="en-US" sz="2800" b="0" i="0" u="none" strike="noStrike" dirty="0">
                <a:solidFill>
                  <a:schemeClr val="bg1"/>
                </a:solidFill>
                <a:effectLst/>
                <a:latin typeface="Helvetica" panose="020B0604020202020204" pitchFamily="34" charset="0"/>
                <a:cs typeface="Helvetica" panose="020B0604020202020204" pitchFamily="34" charset="0"/>
              </a:rPr>
              <a:t>Unique identifier for the ticket.</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Ticket Fetcha: </a:t>
            </a:r>
            <a:r>
              <a:rPr lang="en-US" sz="2800" b="0" i="0" u="none" strike="noStrike" dirty="0">
                <a:solidFill>
                  <a:schemeClr val="bg1"/>
                </a:solidFill>
                <a:effectLst/>
                <a:latin typeface="Helvetica" panose="020B0604020202020204" pitchFamily="34" charset="0"/>
                <a:cs typeface="Helvetica" panose="020B0604020202020204" pitchFamily="34" charset="0"/>
              </a:rPr>
              <a:t>Date of the ticket.</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Employee ID:</a:t>
            </a:r>
            <a:r>
              <a:rPr lang="en-US" sz="2800" b="0" i="0" u="none" strike="noStrike" dirty="0">
                <a:solidFill>
                  <a:schemeClr val="bg1"/>
                </a:solidFill>
                <a:effectLst/>
                <a:latin typeface="Helvetica" panose="020B0604020202020204" pitchFamily="34" charset="0"/>
                <a:cs typeface="Helvetica" panose="020B0604020202020204" pitchFamily="34" charset="0"/>
              </a:rPr>
              <a:t> ID of the employee who raised the ticket.</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Agent ID:</a:t>
            </a:r>
            <a:r>
              <a:rPr lang="en-US" sz="2800" b="0" i="0" u="none" strike="noStrike" dirty="0">
                <a:solidFill>
                  <a:schemeClr val="bg1"/>
                </a:solidFill>
                <a:effectLst/>
                <a:latin typeface="Helvetica" panose="020B0604020202020204" pitchFamily="34" charset="0"/>
                <a:cs typeface="Helvetica" panose="020B0604020202020204" pitchFamily="34" charset="0"/>
              </a:rPr>
              <a:t> ID of the agent assigned to the ticket.</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Request Category:</a:t>
            </a:r>
            <a:r>
              <a:rPr lang="en-US" sz="2800" b="0" i="0" u="none" strike="noStrike" dirty="0">
                <a:solidFill>
                  <a:schemeClr val="bg1"/>
                </a:solidFill>
                <a:effectLst/>
                <a:latin typeface="Helvetica" panose="020B0604020202020204" pitchFamily="34" charset="0"/>
                <a:cs typeface="Helvetica" panose="020B0604020202020204" pitchFamily="34" charset="0"/>
              </a:rPr>
              <a:t> Category of the request (e.g., Login Access, System, Software).</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Issue Type: </a:t>
            </a:r>
            <a:r>
              <a:rPr lang="en-US" sz="2800" b="0" i="0" u="none" strike="noStrike" dirty="0">
                <a:solidFill>
                  <a:schemeClr val="bg1"/>
                </a:solidFill>
                <a:effectLst/>
                <a:latin typeface="Helvetica" panose="020B0604020202020204" pitchFamily="34" charset="0"/>
                <a:cs typeface="Helvetica" panose="020B0604020202020204" pitchFamily="34" charset="0"/>
              </a:rPr>
              <a:t>Type of issue (e.g., IT Error, IT Request).</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indent="-457200" algn="just" rtl="0" fontAlgn="base">
              <a:lnSpc>
                <a:spcPct val="150000"/>
              </a:lnSpc>
              <a:spcAft>
                <a:spcPts val="1000"/>
              </a:spcAft>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Severity: </a:t>
            </a:r>
            <a:r>
              <a:rPr lang="en-US" sz="2800" b="0" i="0" u="none" strike="noStrike" dirty="0">
                <a:solidFill>
                  <a:schemeClr val="bg1"/>
                </a:solidFill>
                <a:effectLst/>
                <a:latin typeface="Helvetica" panose="020B0604020202020204" pitchFamily="34" charset="0"/>
                <a:cs typeface="Helvetica" panose="020B0604020202020204" pitchFamily="34" charset="0"/>
              </a:rPr>
              <a:t>Severity of the issue.</a:t>
            </a:r>
          </a:p>
        </p:txBody>
      </p:sp>
      <p:sp>
        <p:nvSpPr>
          <p:cNvPr id="7" name="TextBox 6">
            <a:extLst>
              <a:ext uri="{FF2B5EF4-FFF2-40B4-BE49-F238E27FC236}">
                <a16:creationId xmlns:a16="http://schemas.microsoft.com/office/drawing/2014/main" id="{86384B3A-DE4A-F184-13B5-552B9B3C0036}"/>
              </a:ext>
            </a:extLst>
          </p:cNvPr>
          <p:cNvSpPr txBox="1"/>
          <p:nvPr/>
        </p:nvSpPr>
        <p:spPr>
          <a:xfrm>
            <a:off x="9570720" y="1396105"/>
            <a:ext cx="8138160" cy="8543044"/>
          </a:xfrm>
          <a:prstGeom prst="rect">
            <a:avLst/>
          </a:prstGeom>
          <a:noFill/>
        </p:spPr>
        <p:txBody>
          <a:bodyPr wrap="square" rtlCol="0">
            <a:spAutoFit/>
          </a:bodyPr>
          <a:lstStyle/>
          <a:p>
            <a:pPr marL="457200" lvl="1" indent="-457200">
              <a:lnSpc>
                <a:spcPct val="150000"/>
              </a:lnSpc>
              <a:buClr>
                <a:schemeClr val="bg1"/>
              </a:buClr>
              <a:buFont typeface="Arial" panose="020B0604020202020204" pitchFamily="34" charset="0"/>
              <a:buChar char="•"/>
            </a:pPr>
            <a:r>
              <a:rPr lang="en-US" sz="2800" b="1" i="0" u="none" strike="noStrike" dirty="0">
                <a:solidFill>
                  <a:schemeClr val="bg1"/>
                </a:solidFill>
                <a:effectLst/>
                <a:latin typeface="Helvetica" panose="020B0604020202020204" pitchFamily="34" charset="0"/>
                <a:cs typeface="Helvetica" panose="020B0604020202020204" pitchFamily="34" charset="0"/>
              </a:rPr>
              <a:t>Priority: </a:t>
            </a:r>
            <a:r>
              <a:rPr lang="en-US" sz="2800" b="0" i="0" u="none" strike="noStrike" dirty="0">
                <a:solidFill>
                  <a:schemeClr val="bg1"/>
                </a:solidFill>
                <a:effectLst/>
                <a:latin typeface="Helvetica" panose="020B0604020202020204" pitchFamily="34" charset="0"/>
                <a:cs typeface="Helvetica" panose="020B0604020202020204" pitchFamily="34" charset="0"/>
              </a:rPr>
              <a:t>Priority level of the issue.</a:t>
            </a:r>
            <a:endParaRPr lang="en-US" sz="2800" b="1" i="0" u="none" strike="noStrike" dirty="0">
              <a:solidFill>
                <a:schemeClr val="bg1"/>
              </a:solidFill>
              <a:effectLst/>
              <a:latin typeface="Helvetica" panose="020B0604020202020204" pitchFamily="34" charset="0"/>
              <a:cs typeface="Helvetica" panose="020B0604020202020204" pitchFamily="34" charset="0"/>
            </a:endParaRP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Resolution Time (Days): </a:t>
            </a:r>
            <a:r>
              <a:rPr lang="en-US" sz="2800" dirty="0">
                <a:solidFill>
                  <a:schemeClr val="bg1"/>
                </a:solidFill>
                <a:latin typeface="Helvetica" panose="020B0604020202020204" pitchFamily="34" charset="0"/>
                <a:cs typeface="Helvetica" panose="020B0604020202020204" pitchFamily="34" charset="0"/>
              </a:rPr>
              <a:t>Time taken to resolve the ticket.</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Satisfaction Rate: </a:t>
            </a:r>
            <a:r>
              <a:rPr lang="en-US" sz="2800" dirty="0">
                <a:solidFill>
                  <a:schemeClr val="bg1"/>
                </a:solidFill>
                <a:latin typeface="Helvetica" panose="020B0604020202020204" pitchFamily="34" charset="0"/>
                <a:cs typeface="Helvetica" panose="020B0604020202020204" pitchFamily="34" charset="0"/>
              </a:rPr>
              <a:t>Satisfaction rate provided by the employee (1-5 scale).</a:t>
            </a:r>
          </a:p>
          <a:p>
            <a:pPr>
              <a:lnSpc>
                <a:spcPct val="150000"/>
              </a:lnSpc>
              <a:buClr>
                <a:schemeClr val="bg1"/>
              </a:buClr>
            </a:pPr>
            <a:r>
              <a:rPr lang="en-US" sz="2800" b="1" dirty="0">
                <a:solidFill>
                  <a:schemeClr val="bg1"/>
                </a:solidFill>
                <a:latin typeface="Helvetica" panose="020B0604020202020204" pitchFamily="34" charset="0"/>
                <a:cs typeface="Helvetica" panose="020B0604020202020204" pitchFamily="34" charset="0"/>
              </a:rPr>
              <a:t>IT Agents Sheet : </a:t>
            </a:r>
            <a:r>
              <a:rPr lang="en-US" sz="2800" dirty="0">
                <a:solidFill>
                  <a:schemeClr val="bg1"/>
                </a:solidFill>
                <a:latin typeface="Helvetica" panose="020B0604020202020204" pitchFamily="34" charset="0"/>
                <a:cs typeface="Helvetica" panose="020B0604020202020204" pitchFamily="34" charset="0"/>
              </a:rPr>
              <a:t>Contains information about IT agents.</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Agent ID: </a:t>
            </a:r>
            <a:r>
              <a:rPr lang="en-US" sz="2800" dirty="0">
                <a:solidFill>
                  <a:schemeClr val="bg1"/>
                </a:solidFill>
                <a:latin typeface="Helvetica" panose="020B0604020202020204" pitchFamily="34" charset="0"/>
                <a:cs typeface="Helvetica" panose="020B0604020202020204" pitchFamily="34" charset="0"/>
              </a:rPr>
              <a:t>Unique identifier for the agent.</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Full Name: </a:t>
            </a:r>
            <a:r>
              <a:rPr lang="en-US" sz="2800" dirty="0">
                <a:solidFill>
                  <a:schemeClr val="bg1"/>
                </a:solidFill>
                <a:latin typeface="Helvetica" panose="020B0604020202020204" pitchFamily="34" charset="0"/>
                <a:cs typeface="Helvetica" panose="020B0604020202020204" pitchFamily="34" charset="0"/>
              </a:rPr>
              <a:t>Full name of the agent.</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Email: </a:t>
            </a:r>
            <a:r>
              <a:rPr lang="en-US" sz="2800" dirty="0">
                <a:solidFill>
                  <a:schemeClr val="bg1"/>
                </a:solidFill>
                <a:latin typeface="Helvetica" panose="020B0604020202020204" pitchFamily="34" charset="0"/>
                <a:cs typeface="Helvetica" panose="020B0604020202020204" pitchFamily="34" charset="0"/>
              </a:rPr>
              <a:t>Email address of the agent.</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Year of Birth: </a:t>
            </a:r>
            <a:r>
              <a:rPr lang="en-US" sz="2800" dirty="0">
                <a:solidFill>
                  <a:schemeClr val="bg1"/>
                </a:solidFill>
                <a:latin typeface="Helvetica" panose="020B0604020202020204" pitchFamily="34" charset="0"/>
                <a:cs typeface="Helvetica" panose="020B0604020202020204" pitchFamily="34" charset="0"/>
              </a:rPr>
              <a:t>Year the agent was born.</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Month of Birth: </a:t>
            </a:r>
            <a:r>
              <a:rPr lang="en-US" sz="2800" dirty="0">
                <a:solidFill>
                  <a:schemeClr val="bg1"/>
                </a:solidFill>
                <a:latin typeface="Helvetica" panose="020B0604020202020204" pitchFamily="34" charset="0"/>
                <a:cs typeface="Helvetica" panose="020B0604020202020204" pitchFamily="34" charset="0"/>
              </a:rPr>
              <a:t>Month the agent was born.</a:t>
            </a:r>
          </a:p>
          <a:p>
            <a:pPr marL="457200" lvl="1" indent="-457200">
              <a:lnSpc>
                <a:spcPct val="150000"/>
              </a:lnSpc>
              <a:buClr>
                <a:schemeClr val="bg1"/>
              </a:buClr>
              <a:buFont typeface="Arial" panose="020B0604020202020204" pitchFamily="34" charset="0"/>
              <a:buChar char="•"/>
            </a:pPr>
            <a:r>
              <a:rPr lang="en-US" sz="2800" b="1" dirty="0">
                <a:solidFill>
                  <a:schemeClr val="bg1"/>
                </a:solidFill>
                <a:latin typeface="Helvetica" panose="020B0604020202020204" pitchFamily="34" charset="0"/>
                <a:cs typeface="Helvetica" panose="020B0604020202020204" pitchFamily="34" charset="0"/>
              </a:rPr>
              <a:t>Day of Birth: </a:t>
            </a:r>
            <a:r>
              <a:rPr lang="en-US" sz="2800" dirty="0">
                <a:solidFill>
                  <a:schemeClr val="bg1"/>
                </a:solidFill>
                <a:latin typeface="Helvetica" panose="020B0604020202020204" pitchFamily="34" charset="0"/>
                <a:cs typeface="Helvetica" panose="020B0604020202020204" pitchFamily="34" charset="0"/>
              </a:rPr>
              <a:t>Day the agent was born.</a:t>
            </a:r>
          </a:p>
        </p:txBody>
      </p:sp>
      <p:sp>
        <p:nvSpPr>
          <p:cNvPr id="8" name="TextBox 7">
            <a:extLst>
              <a:ext uri="{FF2B5EF4-FFF2-40B4-BE49-F238E27FC236}">
                <a16:creationId xmlns:a16="http://schemas.microsoft.com/office/drawing/2014/main" id="{B94EF77C-FA64-1182-5730-9A64522513FF}"/>
              </a:ext>
            </a:extLst>
          </p:cNvPr>
          <p:cNvSpPr txBox="1"/>
          <p:nvPr/>
        </p:nvSpPr>
        <p:spPr>
          <a:xfrm>
            <a:off x="990600" y="441960"/>
            <a:ext cx="16718280" cy="923330"/>
          </a:xfrm>
          <a:prstGeom prst="rect">
            <a:avLst/>
          </a:prstGeom>
          <a:noFill/>
        </p:spPr>
        <p:txBody>
          <a:bodyPr wrap="square" rtlCol="0">
            <a:spAutoFit/>
          </a:bodyPr>
          <a:lstStyle/>
          <a:p>
            <a:pPr algn="ctr">
              <a:buClr>
                <a:schemeClr val="bg1"/>
              </a:buClr>
            </a:pPr>
            <a:r>
              <a:rPr lang="en-US" sz="5400" b="1" dirty="0">
                <a:solidFill>
                  <a:schemeClr val="bg1"/>
                </a:solidFill>
                <a:latin typeface="Helvetica" panose="020B0604020202020204" pitchFamily="34" charset="0"/>
                <a:cs typeface="Helvetica" panose="020B0604020202020204" pitchFamily="34" charset="0"/>
              </a:rPr>
              <a:t>Data Overview</a:t>
            </a:r>
          </a:p>
        </p:txBody>
      </p:sp>
    </p:spTree>
    <p:extLst>
      <p:ext uri="{BB962C8B-B14F-4D97-AF65-F5344CB8AC3E}">
        <p14:creationId xmlns:p14="http://schemas.microsoft.com/office/powerpoint/2010/main" val="334191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30F3B37A-DC1B-B316-377E-EDC40B70BEF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F8A78024-C6E4-E7AC-ECAE-6372E493620B}"/>
              </a:ext>
            </a:extLst>
          </p:cNvPr>
          <p:cNvGrpSpPr/>
          <p:nvPr/>
        </p:nvGrpSpPr>
        <p:grpSpPr>
          <a:xfrm>
            <a:off x="-6661765" y="-2445901"/>
            <a:ext cx="15345203" cy="15178802"/>
            <a:chOff x="-6656283" y="-2445901"/>
            <a:chExt cx="15345203" cy="15178802"/>
          </a:xfrm>
        </p:grpSpPr>
        <p:grpSp>
          <p:nvGrpSpPr>
            <p:cNvPr id="148" name="Google Shape;148;p16">
              <a:extLst>
                <a:ext uri="{FF2B5EF4-FFF2-40B4-BE49-F238E27FC236}">
                  <a16:creationId xmlns:a16="http://schemas.microsoft.com/office/drawing/2014/main" id="{3172250F-4FF8-ACC6-203A-77FFD3CA80D5}"/>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D0A43CD4-0A98-2B71-5FEB-872135A8C66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5FEB3107-3626-F648-B6FE-477C065E1CCC}"/>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CDC30510-EC20-F36F-6BC3-907E8085E8E2}"/>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B443EB92-458D-A7BB-2949-01FA438476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C9A84694-E9D5-E800-935E-096F246399E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3F73365E-A90F-3DF5-7739-5B78898202EC}"/>
                </a:ext>
              </a:extLst>
            </p:cNvPr>
            <p:cNvGrpSpPr/>
            <p:nvPr/>
          </p:nvGrpSpPr>
          <p:grpSpPr>
            <a:xfrm>
              <a:off x="7970879" y="2621007"/>
              <a:ext cx="373607" cy="373607"/>
              <a:chOff x="0" y="0"/>
              <a:chExt cx="812800" cy="812800"/>
            </a:xfrm>
          </p:grpSpPr>
          <p:sp>
            <p:nvSpPr>
              <p:cNvPr id="172" name="Google Shape;172;p16">
                <a:extLst>
                  <a:ext uri="{FF2B5EF4-FFF2-40B4-BE49-F238E27FC236}">
                    <a16:creationId xmlns:a16="http://schemas.microsoft.com/office/drawing/2014/main" id="{4807F806-4473-ABC4-F743-8A1BDAD7BAE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BE2E2EDB-3924-586D-9A58-C76D87D4748D}"/>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16C09B91-DE1A-5B9E-FE0D-A70ECCF9C4F0}"/>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FFE291C9-F0C8-1970-B9D1-D59F4A163C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ACCAF9A7-CB10-358F-C200-E15094A65D94}"/>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31F7C0FA-13D0-A495-504D-F576BDECE012}"/>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DC85C263-5A5D-1286-4D0A-FC13B5A079F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EEE96A22-A5A5-EC07-1998-2A0429B7CD10}"/>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00EABB40-11A3-7FDB-8EF8-2594CC6B7F49}"/>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02563386-2195-25D2-EA3E-E1190D7B07B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73FE3D66-5629-2216-9F59-7F0884E66802}"/>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aphicFrame>
        <p:nvGraphicFramePr>
          <p:cNvPr id="2" name="Chart 1">
            <a:extLst>
              <a:ext uri="{FF2B5EF4-FFF2-40B4-BE49-F238E27FC236}">
                <a16:creationId xmlns:a16="http://schemas.microsoft.com/office/drawing/2014/main" id="{5F449E35-0225-4897-A1C2-DF475AE2B50B}"/>
              </a:ext>
            </a:extLst>
          </p:cNvPr>
          <p:cNvGraphicFramePr>
            <a:graphicFrameLocks/>
          </p:cNvGraphicFramePr>
          <p:nvPr>
            <p:extLst>
              <p:ext uri="{D42A27DB-BD31-4B8C-83A1-F6EECF244321}">
                <p14:modId xmlns:p14="http://schemas.microsoft.com/office/powerpoint/2010/main" val="1658436689"/>
              </p:ext>
            </p:extLst>
          </p:nvPr>
        </p:nvGraphicFramePr>
        <p:xfrm>
          <a:off x="0" y="2634142"/>
          <a:ext cx="6248512" cy="44082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8E818ABD-71E6-73E4-9CB8-E8AB4450FF38}"/>
              </a:ext>
            </a:extLst>
          </p:cNvPr>
          <p:cNvSpPr txBox="1"/>
          <p:nvPr/>
        </p:nvSpPr>
        <p:spPr>
          <a:xfrm>
            <a:off x="9291609" y="936097"/>
            <a:ext cx="8554953" cy="8414804"/>
          </a:xfrm>
          <a:prstGeom prst="rect">
            <a:avLst/>
          </a:prstGeom>
          <a:noFill/>
        </p:spPr>
        <p:txBody>
          <a:bodyPr wrap="square" rtlCol="0">
            <a:spAutoFit/>
          </a:bodyPr>
          <a:lstStyle/>
          <a:p>
            <a:pPr algn="just">
              <a:lnSpc>
                <a:spcPct val="150000"/>
              </a:lnSpc>
            </a:pPr>
            <a:r>
              <a:rPr lang="en-US" sz="2800" dirty="0">
                <a:effectLst/>
                <a:latin typeface="Helvetica" panose="020B0604020202020204" pitchFamily="34" charset="0"/>
                <a:ea typeface="Arial" panose="020B0604020202020204" pitchFamily="34" charset="0"/>
                <a:cs typeface="Helvetica" panose="020B0604020202020204" pitchFamily="34" charset="0"/>
              </a:rPr>
              <a:t>This tracks the total number of tickets created each year. 	</a:t>
            </a:r>
          </a:p>
          <a:p>
            <a:pPr algn="just">
              <a:lnSpc>
                <a:spcPct val="150000"/>
              </a:lnSpc>
            </a:pPr>
            <a:r>
              <a:rPr lang="en-US" sz="2800" dirty="0">
                <a:effectLst/>
                <a:latin typeface="Helvetica" panose="020B0604020202020204" pitchFamily="34" charset="0"/>
                <a:ea typeface="Arial" panose="020B0604020202020204" pitchFamily="34" charset="0"/>
                <a:cs typeface="Helvetica" panose="020B0604020202020204" pitchFamily="34" charset="0"/>
              </a:rPr>
              <a:t>It helps in understanding year-over-year trends and analyzing ticket volumes over long periods.</a:t>
            </a:r>
          </a:p>
          <a:p>
            <a:pPr algn="just">
              <a:lnSpc>
                <a:spcPct val="150000"/>
              </a:lnSpc>
            </a:pPr>
            <a:endParaRPr lang="en-US" sz="2800" dirty="0">
              <a:latin typeface="Helvetica" panose="020B0604020202020204" pitchFamily="34" charset="0"/>
              <a:cs typeface="Helvetica" panose="020B0604020202020204" pitchFamily="34" charset="0"/>
            </a:endParaRPr>
          </a:p>
          <a:p>
            <a:pPr algn="just">
              <a:lnSpc>
                <a:spcPct val="150000"/>
              </a:lnSpc>
            </a:pPr>
            <a:endParaRPr lang="en-US" sz="2800" dirty="0">
              <a:latin typeface="Helvetica" panose="020B0604020202020204" pitchFamily="34" charset="0"/>
              <a:cs typeface="Helvetica" panose="020B0604020202020204" pitchFamily="34" charset="0"/>
            </a:endParaRPr>
          </a:p>
          <a:p>
            <a:pPr marL="457200" indent="-457200" algn="just">
              <a:lnSpc>
                <a:spcPct val="150000"/>
              </a:lnSpc>
              <a:buFont typeface="Wingdings" panose="05000000000000000000" pitchFamily="2" charset="2"/>
              <a:buChar char="v"/>
            </a:pPr>
            <a:r>
              <a:rPr lang="en-US" sz="2800" dirty="0">
                <a:latin typeface="Helvetica" panose="020B0604020202020204" pitchFamily="34" charset="0"/>
                <a:cs typeface="Helvetica" panose="020B0604020202020204" pitchFamily="34" charset="0"/>
              </a:rPr>
              <a:t>Analysis</a:t>
            </a:r>
          </a:p>
          <a:p>
            <a:pPr marL="457200" indent="-457200" algn="just">
              <a:lnSpc>
                <a:spcPct val="150000"/>
              </a:lnSpc>
              <a:buFont typeface="Arial" panose="020B0604020202020204" pitchFamily="34" charset="0"/>
              <a:buChar char="•"/>
            </a:pPr>
            <a:endParaRPr lang="en-US" sz="2800" dirty="0">
              <a:latin typeface="Helvetica" panose="020B0604020202020204" pitchFamily="34" charset="0"/>
              <a:ea typeface="Arial" panose="020B0604020202020204" pitchFamily="34" charset="0"/>
              <a:cs typeface="Helvetica" panose="020B0604020202020204" pitchFamily="34" charset="0"/>
            </a:endParaRPr>
          </a:p>
          <a:p>
            <a:pPr marL="457200" indent="-457200" algn="just">
              <a:lnSpc>
                <a:spcPct val="150000"/>
              </a:lnSpc>
              <a:buFont typeface="Arial" panose="020B0604020202020204" pitchFamily="34" charset="0"/>
              <a:buChar char="•"/>
            </a:pPr>
            <a:r>
              <a:rPr lang="en-US" sz="2800" dirty="0">
                <a:latin typeface="Helvetica" panose="020B0604020202020204" pitchFamily="34" charset="0"/>
                <a:ea typeface="Arial" panose="020B0604020202020204" pitchFamily="34" charset="0"/>
                <a:cs typeface="Helvetica" panose="020B0604020202020204" pitchFamily="34" charset="0"/>
              </a:rPr>
              <a:t>The chart highlights a steady year-over-year increase in ticket volume, with a notable surge between 2019 and 2020, suggesting accelerating growth due to expanding operations, rising demand, or improved reporting.</a:t>
            </a:r>
            <a:endParaRPr lang="en-US"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6312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87C097B4-50FB-DEC1-9203-9AD41BBAE1EF}"/>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8A2E0F2F-AB6F-E6A5-E434-0952A0FC2522}"/>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7A2CADA8-7BFB-7728-B317-3CCFA1497D9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C3481F53-7B26-10A6-D8F2-9BF08B5AE17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CF0D6896-1664-D372-02C2-47C2F3B1D0C0}"/>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E674575B-7698-EF01-C80C-5CEB06E32BD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BAB6A68D-D34C-67DA-F6BD-FDC5C6EB50E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4199B248-DFAB-D927-5954-6CA7D2E7B85F}"/>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75278534-6F2B-FA06-CA88-5FE6436BDDB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5C5DD777-C306-9061-CB13-84CA8731F202}"/>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9CCDEF13-717A-6B5D-7A31-50C71977F3CE}"/>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06C89442-AB9B-169D-3CC4-57BAECDE80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FD970776-67B4-DD69-C42A-4D698FC829EA}"/>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3874809C-A4FA-024C-85C1-AF1921C35811}"/>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29633550-11E8-F4ED-6E53-9F725F6F3D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4727BEA0-C5A2-B798-E2D8-B689CC2B29A6}"/>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EDDBD13C-D577-CB74-D0D4-C0C5B4837655}"/>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FB344530-F790-4722-7D58-9719D8C1EA4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BB30DB93-EBE5-C220-0D71-FC8F4F2B24A7}"/>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BADE1F49-E5DB-21E6-0640-FA22FD51A41B}"/>
              </a:ext>
            </a:extLst>
          </p:cNvPr>
          <p:cNvSpPr txBox="1"/>
          <p:nvPr/>
        </p:nvSpPr>
        <p:spPr>
          <a:xfrm>
            <a:off x="9170960" y="1049369"/>
            <a:ext cx="7960140" cy="3890489"/>
          </a:xfrm>
          <a:prstGeom prst="rect">
            <a:avLst/>
          </a:prstGeom>
          <a:noFill/>
        </p:spPr>
        <p:txBody>
          <a:bodyPr wrap="square" rtlCol="0">
            <a:spAutoFit/>
          </a:bodyPr>
          <a:lstStyle/>
          <a:p>
            <a:pPr algn="just">
              <a:lnSpc>
                <a:spcPct val="150000"/>
              </a:lnSpc>
            </a:pPr>
            <a:r>
              <a:rPr lang="en-US" sz="2800" dirty="0">
                <a:effectLst/>
                <a:latin typeface="Helvetica" panose="020B0604020202020204" pitchFamily="34" charset="0"/>
                <a:ea typeface="Arial" panose="020B0604020202020204" pitchFamily="34" charset="0"/>
                <a:cs typeface="Helvetica" panose="020B0604020202020204" pitchFamily="34" charset="0"/>
              </a:rPr>
              <a:t>Tickets are grouped into predefined categories such as Hardware, Login Access, Software, and System, and the count is determined for each.</a:t>
            </a:r>
          </a:p>
          <a:p>
            <a:pPr algn="just">
              <a:lnSpc>
                <a:spcPct val="150000"/>
              </a:lnSpc>
            </a:pPr>
            <a:r>
              <a:rPr lang="en-US" sz="2800" dirty="0">
                <a:effectLst/>
                <a:latin typeface="Helvetica" panose="020B0604020202020204" pitchFamily="34" charset="0"/>
                <a:ea typeface="Arial" panose="020B0604020202020204" pitchFamily="34" charset="0"/>
                <a:cs typeface="Helvetica" panose="020B0604020202020204" pitchFamily="34" charset="0"/>
              </a:rPr>
              <a:t>This shows which category generates the highest or lowest number of requests, allowing for better resource allocation.</a:t>
            </a:r>
            <a:endParaRPr lang="en-US"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44BB648-C622-5652-AD8C-B02A2B34823D}"/>
              </a:ext>
            </a:extLst>
          </p:cNvPr>
          <p:cNvSpPr txBox="1"/>
          <p:nvPr/>
        </p:nvSpPr>
        <p:spPr>
          <a:xfrm>
            <a:off x="9144000" y="5773616"/>
            <a:ext cx="8308983" cy="3675045"/>
          </a:xfrm>
          <a:prstGeom prst="rect">
            <a:avLst/>
          </a:prstGeom>
          <a:noFill/>
        </p:spPr>
        <p:txBody>
          <a:bodyPr wrap="square" rtlCol="0">
            <a:spAutoFit/>
          </a:bodyPr>
          <a:lstStyle/>
          <a:p>
            <a:pPr marL="457200" indent="-457200" algn="just">
              <a:lnSpc>
                <a:spcPct val="100000"/>
              </a:lnSpc>
              <a:buFont typeface="Wingdings" panose="05000000000000000000" pitchFamily="2" charset="2"/>
              <a:buChar char="v"/>
            </a:pPr>
            <a:r>
              <a:rPr lang="en-US" sz="2800" dirty="0">
                <a:latin typeface="Helvetica" panose="020B0604020202020204" pitchFamily="34" charset="0"/>
                <a:ea typeface="Arial" panose="020B0604020202020204" pitchFamily="34" charset="0"/>
                <a:cs typeface="Helvetica" panose="020B0604020202020204" pitchFamily="34" charset="0"/>
              </a:rPr>
              <a:t>Analysis</a:t>
            </a:r>
          </a:p>
          <a:p>
            <a:pPr marL="457200" indent="-457200" algn="just">
              <a:lnSpc>
                <a:spcPct val="150000"/>
              </a:lnSpc>
              <a:buFont typeface="Arial" panose="020B0604020202020204" pitchFamily="34" charset="0"/>
              <a:buChar char="•"/>
            </a:pPr>
            <a:r>
              <a:rPr lang="en-US" sz="2800" dirty="0">
                <a:latin typeface="Helvetica" panose="020B0604020202020204" pitchFamily="34" charset="0"/>
                <a:ea typeface="Arial" panose="020B0604020202020204" pitchFamily="34" charset="0"/>
                <a:cs typeface="Helvetica" panose="020B0604020202020204" pitchFamily="34" charset="0"/>
              </a:rPr>
              <a:t>System-related tickets make up the largest share (40%), indicating the highest resource demand, while Hardware issues (10%) require the least, helping guide efficient resource allocation.</a:t>
            </a:r>
            <a:endParaRPr lang="en-US" dirty="0">
              <a:latin typeface="Helvetica" panose="020B0604020202020204" pitchFamily="34" charset="0"/>
              <a:cs typeface="Helvetica" panose="020B0604020202020204" pitchFamily="34" charset="0"/>
            </a:endParaRPr>
          </a:p>
        </p:txBody>
      </p:sp>
      <p:graphicFrame>
        <p:nvGraphicFramePr>
          <p:cNvPr id="4" name="Chart 3">
            <a:extLst>
              <a:ext uri="{FF2B5EF4-FFF2-40B4-BE49-F238E27FC236}">
                <a16:creationId xmlns:a16="http://schemas.microsoft.com/office/drawing/2014/main" id="{340DA13C-707C-4B7A-BD9B-CE2B2963EB7D}"/>
              </a:ext>
            </a:extLst>
          </p:cNvPr>
          <p:cNvGraphicFramePr>
            <a:graphicFrameLocks/>
          </p:cNvGraphicFramePr>
          <p:nvPr>
            <p:extLst>
              <p:ext uri="{D42A27DB-BD31-4B8C-83A1-F6EECF244321}">
                <p14:modId xmlns:p14="http://schemas.microsoft.com/office/powerpoint/2010/main" val="3846748731"/>
              </p:ext>
            </p:extLst>
          </p:nvPr>
        </p:nvGraphicFramePr>
        <p:xfrm>
          <a:off x="262155" y="2493672"/>
          <a:ext cx="6198606" cy="52827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149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9134FA8B-7C45-1612-E9DA-B688F3E7C3CC}"/>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9847729D-C01F-57EA-BB91-F3EE9F14C279}"/>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1B93A2EB-98AF-2D99-D09D-6DC50AB5E31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1F473D39-1D10-F25A-3B9A-DF6590EE4D9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7FC9E237-EAE2-0845-F516-3BC5EB840287}"/>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7A4E26E8-9B22-4046-4779-DC86FB092C1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B238C79E-2A17-1CA1-1B94-C7A10ACA170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40511B5C-453F-09D8-A0CB-3436C2D46792}"/>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99CF0EE0-579E-BA4B-D6BB-C7D7B5EF6BC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9F7B39B2-176F-7975-6E96-27339709E3A8}"/>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C1025F31-270F-B77D-15F3-08164F70CC74}"/>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9FDA090F-3649-3280-6EF2-0FE74E92D6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F3C10454-4EFA-8775-32CF-4B53BF427FCD}"/>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D475D255-F5BA-0B99-587B-D0E03D13428A}"/>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BDDA35A7-EAAD-9CCE-4DED-BA060B972E5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9E99D687-CAF6-CC7A-B84C-E7A00ABE1C9A}"/>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14A11F55-80BE-54BE-325A-DA27F53ADA1C}"/>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77097C99-8C5B-2303-279B-440F80C1A7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54979605-5054-A4B5-BD3F-7B17137D323B}"/>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2" name="Chart 1">
            <a:extLst>
              <a:ext uri="{FF2B5EF4-FFF2-40B4-BE49-F238E27FC236}">
                <a16:creationId xmlns:a16="http://schemas.microsoft.com/office/drawing/2014/main" id="{6DA7E07F-F9EF-4B11-B112-786F1CFD0094}"/>
              </a:ext>
            </a:extLst>
          </p:cNvPr>
          <p:cNvGraphicFramePr>
            <a:graphicFrameLocks/>
          </p:cNvGraphicFramePr>
          <p:nvPr>
            <p:extLst>
              <p:ext uri="{D42A27DB-BD31-4B8C-83A1-F6EECF244321}">
                <p14:modId xmlns:p14="http://schemas.microsoft.com/office/powerpoint/2010/main" val="3768560604"/>
              </p:ext>
            </p:extLst>
          </p:nvPr>
        </p:nvGraphicFramePr>
        <p:xfrm>
          <a:off x="303613" y="2473609"/>
          <a:ext cx="5782394" cy="526781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7">
            <a:extLst>
              <a:ext uri="{FF2B5EF4-FFF2-40B4-BE49-F238E27FC236}">
                <a16:creationId xmlns:a16="http://schemas.microsoft.com/office/drawing/2014/main" id="{91F57F11-7944-AAF7-97D0-FA9EA8F90ED3}"/>
              </a:ext>
            </a:extLst>
          </p:cNvPr>
          <p:cNvSpPr txBox="1">
            <a:spLocks/>
          </p:cNvSpPr>
          <p:nvPr/>
        </p:nvSpPr>
        <p:spPr>
          <a:xfrm>
            <a:off x="9020208" y="1373586"/>
            <a:ext cx="8507137" cy="2564891"/>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This measures customer satisfaction rates (e.g., 1-5) and tracks how they change over the years.</a:t>
            </a:r>
          </a:p>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It’s useful for identifying long-term trends in customer experience.</a:t>
            </a:r>
            <a:endParaRPr lang="en-US" sz="2000" dirty="0">
              <a:latin typeface="Helvetica" panose="020B0604020202020204" pitchFamily="34" charset="0"/>
              <a:cs typeface="Helvetica" panose="020B0604020202020204" pitchFamily="34" charset="0"/>
            </a:endParaRPr>
          </a:p>
        </p:txBody>
      </p:sp>
      <p:sp>
        <p:nvSpPr>
          <p:cNvPr id="4" name="Text Placeholder 6">
            <a:extLst>
              <a:ext uri="{FF2B5EF4-FFF2-40B4-BE49-F238E27FC236}">
                <a16:creationId xmlns:a16="http://schemas.microsoft.com/office/drawing/2014/main" id="{BAE0ADD5-F0F7-8637-5DFE-CC817F023760}"/>
              </a:ext>
            </a:extLst>
          </p:cNvPr>
          <p:cNvSpPr txBox="1">
            <a:spLocks/>
          </p:cNvSpPr>
          <p:nvPr/>
        </p:nvSpPr>
        <p:spPr>
          <a:xfrm>
            <a:off x="9302526" y="4838196"/>
            <a:ext cx="3587011" cy="73515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571500" indent="-571500" algn="l">
              <a:buClr>
                <a:schemeClr val="tx1">
                  <a:lumMod val="95000"/>
                  <a:lumOff val="5000"/>
                </a:schemeClr>
              </a:buClr>
              <a:buFont typeface="Wingdings" panose="05000000000000000000" pitchFamily="2" charset="2"/>
              <a:buChar char="v"/>
            </a:pPr>
            <a:r>
              <a:rPr lang="en-US" sz="2800" dirty="0">
                <a:solidFill>
                  <a:schemeClr val="tx1"/>
                </a:solidFill>
                <a:latin typeface="Helvetica" panose="020B0604020202020204" pitchFamily="34" charset="0"/>
                <a:cs typeface="Helvetica" panose="020B0604020202020204" pitchFamily="34" charset="0"/>
              </a:rPr>
              <a:t>Analysis:</a:t>
            </a:r>
          </a:p>
        </p:txBody>
      </p:sp>
      <p:sp>
        <p:nvSpPr>
          <p:cNvPr id="5" name="Text Placeholder 7">
            <a:extLst>
              <a:ext uri="{FF2B5EF4-FFF2-40B4-BE49-F238E27FC236}">
                <a16:creationId xmlns:a16="http://schemas.microsoft.com/office/drawing/2014/main" id="{B88FCB08-CDC5-3A52-BE79-BAC00916B4F3}"/>
              </a:ext>
            </a:extLst>
          </p:cNvPr>
          <p:cNvSpPr txBox="1">
            <a:spLocks/>
          </p:cNvSpPr>
          <p:nvPr/>
        </p:nvSpPr>
        <p:spPr>
          <a:xfrm>
            <a:off x="9049377" y="5857476"/>
            <a:ext cx="8507137" cy="418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Customer satisfaction has steadily improved from 4.0 in 2016 to 4.2 in 2020, reflecting a positive trend that could be sustained or accelerated for greater impact.</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5996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F595E18E-AD0A-150A-E62A-F6612094B14F}"/>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90B59DCB-070D-0D2C-A21F-C803D270CB52}"/>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216652D1-3B21-7161-60FA-86DC5FA3DD0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D7924E62-61F5-E0BD-F0CF-4D487FFFB08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364E81BC-DBF7-C0FF-F4E7-795E9B1686D5}"/>
              </a:ext>
            </a:extLst>
          </p:cNvPr>
          <p:cNvGrpSpPr/>
          <p:nvPr/>
        </p:nvGrpSpPr>
        <p:grpSpPr>
          <a:xfrm>
            <a:off x="-6007842" y="-1797460"/>
            <a:ext cx="13881919" cy="13881919"/>
            <a:chOff x="0" y="0"/>
            <a:chExt cx="812800" cy="812800"/>
          </a:xfrm>
          <a:effectLst>
            <a:outerShdw blurRad="76200" dist="12700" dir="8100000" sy="-23000" kx="800400" algn="br" rotWithShape="0">
              <a:prstClr val="black"/>
            </a:outerShdw>
          </a:effectLst>
        </p:grpSpPr>
        <p:sp>
          <p:nvSpPr>
            <p:cNvPr id="152" name="Google Shape;152;p16">
              <a:extLst>
                <a:ext uri="{FF2B5EF4-FFF2-40B4-BE49-F238E27FC236}">
                  <a16:creationId xmlns:a16="http://schemas.microsoft.com/office/drawing/2014/main" id="{C790304F-B9C5-690B-DBFC-CC40F80BB1F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E4AE6CAB-FF36-895B-2219-D21AF7547928}"/>
                </a:ext>
              </a:extLst>
            </p:cNvPr>
            <p:cNvSpPr txBox="1"/>
            <p:nvPr/>
          </p:nvSpPr>
          <p:spPr>
            <a:xfrm>
              <a:off x="76200" y="38100"/>
              <a:ext cx="660400" cy="698500"/>
            </a:xfrm>
            <a:prstGeom prst="rect">
              <a:avLst/>
            </a:prstGeom>
            <a:noFill/>
            <a:ln>
              <a:noFill/>
            </a:ln>
            <a:effectLst>
              <a:innerShdw blurRad="63500" dist="50800" dir="16200000">
                <a:prstClr val="black">
                  <a:alpha val="59000"/>
                </a:prstClr>
              </a:innerShdw>
            </a:effectLst>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4EB85ED1-4A41-AA97-1F88-238971855AA8}"/>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D2B60600-F89F-9456-E7A0-2AF6BFA728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7AFB7FC2-824C-C708-C4D2-4FFE7F389415}"/>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FAC0A1C4-589D-07AD-B9EF-8E77BD0B0B4B}"/>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803F17CC-C6BD-B4E5-A811-3B8DD8C2C21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A7F3A4BA-102C-9F9B-BD1F-912B012A4E37}"/>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1729F4E2-007A-89BA-434D-27858D68D3D7}"/>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6FB8D8F5-2E7E-A19C-D2A0-B157F63AB02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9505280A-32C3-6C49-19B0-3FB070F73F9F}"/>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8CE9C9B7-40A4-19DD-CC43-595DC3BC464D}"/>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BBB704CB-5DC8-A69C-DB5E-552789AF905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F44A697A-4ED5-8CDE-5088-809650E7E2AA}"/>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6" name="Chart 5">
            <a:extLst>
              <a:ext uri="{FF2B5EF4-FFF2-40B4-BE49-F238E27FC236}">
                <a16:creationId xmlns:a16="http://schemas.microsoft.com/office/drawing/2014/main" id="{10E19744-F682-4EFD-8FB2-B9AF4103380D}"/>
              </a:ext>
            </a:extLst>
          </p:cNvPr>
          <p:cNvGraphicFramePr>
            <a:graphicFrameLocks/>
          </p:cNvGraphicFramePr>
          <p:nvPr>
            <p:extLst>
              <p:ext uri="{D42A27DB-BD31-4B8C-83A1-F6EECF244321}">
                <p14:modId xmlns:p14="http://schemas.microsoft.com/office/powerpoint/2010/main" val="586778708"/>
              </p:ext>
            </p:extLst>
          </p:nvPr>
        </p:nvGraphicFramePr>
        <p:xfrm>
          <a:off x="195821" y="1985585"/>
          <a:ext cx="5920166" cy="520969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7">
            <a:extLst>
              <a:ext uri="{FF2B5EF4-FFF2-40B4-BE49-F238E27FC236}">
                <a16:creationId xmlns:a16="http://schemas.microsoft.com/office/drawing/2014/main" id="{B31F0CAA-C442-2432-87B4-2F41D0D32A07}"/>
              </a:ext>
            </a:extLst>
          </p:cNvPr>
          <p:cNvSpPr txBox="1">
            <a:spLocks/>
          </p:cNvSpPr>
          <p:nvPr/>
        </p:nvSpPr>
        <p:spPr>
          <a:xfrm>
            <a:off x="8999679" y="1208357"/>
            <a:ext cx="7947230" cy="289535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This analyzes satisfaction rates across different agent age groups (e.g., 28–31, 32–35, etc.).</a:t>
            </a:r>
          </a:p>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It identifies how satisfaction levels differ based on demographic factors.</a:t>
            </a:r>
            <a:endParaRPr lang="en-US" sz="20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7DC00534-CF4A-EFB8-BF11-F5D144FB2258}"/>
              </a:ext>
            </a:extLst>
          </p:cNvPr>
          <p:cNvSpPr txBox="1">
            <a:spLocks/>
          </p:cNvSpPr>
          <p:nvPr/>
        </p:nvSpPr>
        <p:spPr>
          <a:xfrm>
            <a:off x="9297091" y="5135833"/>
            <a:ext cx="3046434" cy="54760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571500" indent="-571500" algn="l">
              <a:buClr>
                <a:schemeClr val="tx1">
                  <a:lumMod val="95000"/>
                  <a:lumOff val="5000"/>
                </a:schemeClr>
              </a:buClr>
              <a:buFont typeface="Wingdings" panose="05000000000000000000" pitchFamily="2" charset="2"/>
              <a:buChar char="v"/>
            </a:pPr>
            <a:r>
              <a:rPr lang="en-US" sz="2800" dirty="0">
                <a:solidFill>
                  <a:schemeClr val="tx1"/>
                </a:solidFill>
                <a:latin typeface="Helvetica" panose="020B0604020202020204" pitchFamily="34" charset="0"/>
                <a:cs typeface="Helvetica" panose="020B0604020202020204" pitchFamily="34" charset="0"/>
              </a:rPr>
              <a:t>Analysis:</a:t>
            </a:r>
          </a:p>
        </p:txBody>
      </p:sp>
      <p:sp>
        <p:nvSpPr>
          <p:cNvPr id="8" name="Text Placeholder 7">
            <a:extLst>
              <a:ext uri="{FF2B5EF4-FFF2-40B4-BE49-F238E27FC236}">
                <a16:creationId xmlns:a16="http://schemas.microsoft.com/office/drawing/2014/main" id="{9BBE6F25-519A-F3BF-5C49-32332864E8F0}"/>
              </a:ext>
            </a:extLst>
          </p:cNvPr>
          <p:cNvSpPr txBox="1">
            <a:spLocks/>
          </p:cNvSpPr>
          <p:nvPr/>
        </p:nvSpPr>
        <p:spPr>
          <a:xfrm>
            <a:off x="9170960" y="6045431"/>
            <a:ext cx="7775949" cy="3391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en-US" sz="2800" dirty="0">
                <a:solidFill>
                  <a:schemeClr val="tx1"/>
                </a:solidFill>
                <a:latin typeface="Helvetica" panose="020B0604020202020204" pitchFamily="34" charset="0"/>
                <a:ea typeface="Verdana" panose="020B0604030504040204" pitchFamily="34" charset="0"/>
                <a:cs typeface="Helvetica" panose="020B0604020202020204" pitchFamily="34" charset="0"/>
              </a:rPr>
              <a:t>The 52–55 age group has the highest satisfaction (4.4), while the 40–43 group reports the lowest (3.9), suggesting varying expectations across age demographics.</a:t>
            </a:r>
          </a:p>
        </p:txBody>
      </p:sp>
    </p:spTree>
    <p:extLst>
      <p:ext uri="{BB962C8B-B14F-4D97-AF65-F5344CB8AC3E}">
        <p14:creationId xmlns:p14="http://schemas.microsoft.com/office/powerpoint/2010/main" val="288762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a:extLst>
            <a:ext uri="{FF2B5EF4-FFF2-40B4-BE49-F238E27FC236}">
              <a16:creationId xmlns:a16="http://schemas.microsoft.com/office/drawing/2014/main" id="{5DEE2C46-00C9-5C23-B68B-BC69BC20BBBA}"/>
            </a:ext>
          </a:extLst>
        </p:cNvPr>
        <p:cNvGrpSpPr/>
        <p:nvPr/>
      </p:nvGrpSpPr>
      <p:grpSpPr>
        <a:xfrm>
          <a:off x="0" y="0"/>
          <a:ext cx="0" cy="0"/>
          <a:chOff x="0" y="0"/>
          <a:chExt cx="0" cy="0"/>
        </a:xfrm>
      </p:grpSpPr>
      <p:grpSp>
        <p:nvGrpSpPr>
          <p:cNvPr id="148" name="Google Shape;148;p16">
            <a:extLst>
              <a:ext uri="{FF2B5EF4-FFF2-40B4-BE49-F238E27FC236}">
                <a16:creationId xmlns:a16="http://schemas.microsoft.com/office/drawing/2014/main" id="{D1F62059-4D85-ADD2-14D7-324A6B3A11F3}"/>
              </a:ext>
            </a:extLst>
          </p:cNvPr>
          <p:cNvGrpSpPr/>
          <p:nvPr/>
        </p:nvGrpSpPr>
        <p:grpSpPr>
          <a:xfrm>
            <a:off x="-6656283" y="-2445901"/>
            <a:ext cx="15178802" cy="15178802"/>
            <a:chOff x="0" y="0"/>
            <a:chExt cx="812800" cy="812800"/>
          </a:xfrm>
        </p:grpSpPr>
        <p:sp>
          <p:nvSpPr>
            <p:cNvPr id="149" name="Google Shape;149;p16">
              <a:extLst>
                <a:ext uri="{FF2B5EF4-FFF2-40B4-BE49-F238E27FC236}">
                  <a16:creationId xmlns:a16="http://schemas.microsoft.com/office/drawing/2014/main" id="{9F85EBD6-429B-661A-CC22-8867DE8424A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145D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a:extLst>
                <a:ext uri="{FF2B5EF4-FFF2-40B4-BE49-F238E27FC236}">
                  <a16:creationId xmlns:a16="http://schemas.microsoft.com/office/drawing/2014/main" id="{04FADA6D-DB78-86A2-6436-1D9714DB6D1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16">
            <a:extLst>
              <a:ext uri="{FF2B5EF4-FFF2-40B4-BE49-F238E27FC236}">
                <a16:creationId xmlns:a16="http://schemas.microsoft.com/office/drawing/2014/main" id="{08C19C92-F202-9FF0-4449-D59854760EE4}"/>
              </a:ext>
            </a:extLst>
          </p:cNvPr>
          <p:cNvGrpSpPr/>
          <p:nvPr/>
        </p:nvGrpSpPr>
        <p:grpSpPr>
          <a:xfrm>
            <a:off x="-6007842" y="-1797460"/>
            <a:ext cx="13881919" cy="13881919"/>
            <a:chOff x="0" y="0"/>
            <a:chExt cx="812800" cy="812800"/>
          </a:xfrm>
        </p:grpSpPr>
        <p:sp>
          <p:nvSpPr>
            <p:cNvPr id="152" name="Google Shape;152;p16">
              <a:extLst>
                <a:ext uri="{FF2B5EF4-FFF2-40B4-BE49-F238E27FC236}">
                  <a16:creationId xmlns:a16="http://schemas.microsoft.com/office/drawing/2014/main" id="{32D3227C-A892-85AB-A30E-4C56BF0EDE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a:extLst>
                <a:ext uri="{FF2B5EF4-FFF2-40B4-BE49-F238E27FC236}">
                  <a16:creationId xmlns:a16="http://schemas.microsoft.com/office/drawing/2014/main" id="{5DFE8857-DDBE-1F62-82CC-CD88A09F50C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6">
            <a:extLst>
              <a:ext uri="{FF2B5EF4-FFF2-40B4-BE49-F238E27FC236}">
                <a16:creationId xmlns:a16="http://schemas.microsoft.com/office/drawing/2014/main" id="{7FB95A5B-46C1-3154-6160-1044FF18648C}"/>
              </a:ext>
            </a:extLst>
          </p:cNvPr>
          <p:cNvGrpSpPr/>
          <p:nvPr/>
        </p:nvGrpSpPr>
        <p:grpSpPr>
          <a:xfrm>
            <a:off x="7905455" y="2656032"/>
            <a:ext cx="373607" cy="373607"/>
            <a:chOff x="0" y="0"/>
            <a:chExt cx="812800" cy="812800"/>
          </a:xfrm>
        </p:grpSpPr>
        <p:sp>
          <p:nvSpPr>
            <p:cNvPr id="172" name="Google Shape;172;p16">
              <a:extLst>
                <a:ext uri="{FF2B5EF4-FFF2-40B4-BE49-F238E27FC236}">
                  <a16:creationId xmlns:a16="http://schemas.microsoft.com/office/drawing/2014/main" id="{B80D29BD-A7F2-BE8D-0CFC-08C21761DD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a:extLst>
                <a:ext uri="{FF2B5EF4-FFF2-40B4-BE49-F238E27FC236}">
                  <a16:creationId xmlns:a16="http://schemas.microsoft.com/office/drawing/2014/main" id="{CFE338E0-573C-755A-E5DD-CE66284F988F}"/>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6">
            <a:extLst>
              <a:ext uri="{FF2B5EF4-FFF2-40B4-BE49-F238E27FC236}">
                <a16:creationId xmlns:a16="http://schemas.microsoft.com/office/drawing/2014/main" id="{F7D7EB58-1E9F-2193-CB40-76C9AC7AB023}"/>
              </a:ext>
            </a:extLst>
          </p:cNvPr>
          <p:cNvGrpSpPr/>
          <p:nvPr/>
        </p:nvGrpSpPr>
        <p:grpSpPr>
          <a:xfrm>
            <a:off x="8315313" y="4180490"/>
            <a:ext cx="373607" cy="373607"/>
            <a:chOff x="0" y="0"/>
            <a:chExt cx="812800" cy="812800"/>
          </a:xfrm>
        </p:grpSpPr>
        <p:sp>
          <p:nvSpPr>
            <p:cNvPr id="175" name="Google Shape;175;p16">
              <a:extLst>
                <a:ext uri="{FF2B5EF4-FFF2-40B4-BE49-F238E27FC236}">
                  <a16:creationId xmlns:a16="http://schemas.microsoft.com/office/drawing/2014/main" id="{80E86A29-50D5-70AD-1D89-7D39F4776CF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FD48F645-9669-D35C-9471-35F4091AA083}"/>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6">
            <a:extLst>
              <a:ext uri="{FF2B5EF4-FFF2-40B4-BE49-F238E27FC236}">
                <a16:creationId xmlns:a16="http://schemas.microsoft.com/office/drawing/2014/main" id="{3464109A-97B9-42C9-0032-1F2FB20B969C}"/>
              </a:ext>
            </a:extLst>
          </p:cNvPr>
          <p:cNvGrpSpPr/>
          <p:nvPr/>
        </p:nvGrpSpPr>
        <p:grpSpPr>
          <a:xfrm>
            <a:off x="7944228" y="7402839"/>
            <a:ext cx="373607" cy="373607"/>
            <a:chOff x="0" y="0"/>
            <a:chExt cx="812800" cy="812800"/>
          </a:xfrm>
        </p:grpSpPr>
        <p:sp>
          <p:nvSpPr>
            <p:cNvPr id="178" name="Google Shape;178;p16">
              <a:extLst>
                <a:ext uri="{FF2B5EF4-FFF2-40B4-BE49-F238E27FC236}">
                  <a16:creationId xmlns:a16="http://schemas.microsoft.com/office/drawing/2014/main" id="{18E536DC-AF9B-7538-37A6-5DE6B44B43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A84CF431-1AD2-C291-5609-A4B117512F86}"/>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6">
            <a:extLst>
              <a:ext uri="{FF2B5EF4-FFF2-40B4-BE49-F238E27FC236}">
                <a16:creationId xmlns:a16="http://schemas.microsoft.com/office/drawing/2014/main" id="{B5CDBACE-072A-9A50-001C-89F308951FB8}"/>
              </a:ext>
            </a:extLst>
          </p:cNvPr>
          <p:cNvGrpSpPr/>
          <p:nvPr/>
        </p:nvGrpSpPr>
        <p:grpSpPr>
          <a:xfrm>
            <a:off x="8309460" y="5760481"/>
            <a:ext cx="373607" cy="373607"/>
            <a:chOff x="0" y="0"/>
            <a:chExt cx="812800" cy="812800"/>
          </a:xfrm>
        </p:grpSpPr>
        <p:sp>
          <p:nvSpPr>
            <p:cNvPr id="181" name="Google Shape;181;p16">
              <a:extLst>
                <a:ext uri="{FF2B5EF4-FFF2-40B4-BE49-F238E27FC236}">
                  <a16:creationId xmlns:a16="http://schemas.microsoft.com/office/drawing/2014/main" id="{46675CDF-4086-2A21-A973-D8BB02759F8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cmpd="sng">
              <a:solidFill>
                <a:srgbClr val="00569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extLst>
                <a:ext uri="{FF2B5EF4-FFF2-40B4-BE49-F238E27FC236}">
                  <a16:creationId xmlns:a16="http://schemas.microsoft.com/office/drawing/2014/main" id="{0B486AE4-1F61-C951-7C96-29D450A9E0E8}"/>
                </a:ext>
              </a:extLst>
            </p:cNvPr>
            <p:cNvSpPr txBox="1"/>
            <p:nvPr/>
          </p:nvSpPr>
          <p:spPr>
            <a:xfrm>
              <a:off x="76200" y="28575"/>
              <a:ext cx="660400" cy="708025"/>
            </a:xfrm>
            <a:prstGeom prst="rect">
              <a:avLst/>
            </a:prstGeom>
            <a:noFill/>
            <a:ln>
              <a:noFill/>
            </a:ln>
          </p:spPr>
          <p:txBody>
            <a:bodyPr spcFirstLastPara="1" wrap="square" lIns="0" tIns="0" rIns="0" bIns="0" anchor="ctr" anchorCtr="0">
              <a:noAutofit/>
            </a:bodyPr>
            <a:lstStyle/>
            <a:p>
              <a:pPr marL="0" marR="0" lvl="0" indent="0" algn="ctr" rtl="0">
                <a:lnSpc>
                  <a:spcPct val="2022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2" name="Chart 1">
            <a:extLst>
              <a:ext uri="{FF2B5EF4-FFF2-40B4-BE49-F238E27FC236}">
                <a16:creationId xmlns:a16="http://schemas.microsoft.com/office/drawing/2014/main" id="{19DA21BA-3025-45D3-9F69-07212BDFFD3D}"/>
              </a:ext>
            </a:extLst>
          </p:cNvPr>
          <p:cNvGraphicFramePr>
            <a:graphicFrameLocks/>
          </p:cNvGraphicFramePr>
          <p:nvPr>
            <p:extLst>
              <p:ext uri="{D42A27DB-BD31-4B8C-83A1-F6EECF244321}">
                <p14:modId xmlns:p14="http://schemas.microsoft.com/office/powerpoint/2010/main" val="2309392147"/>
              </p:ext>
            </p:extLst>
          </p:nvPr>
        </p:nvGraphicFramePr>
        <p:xfrm>
          <a:off x="-463652" y="2315054"/>
          <a:ext cx="5907841" cy="548910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7">
            <a:extLst>
              <a:ext uri="{FF2B5EF4-FFF2-40B4-BE49-F238E27FC236}">
                <a16:creationId xmlns:a16="http://schemas.microsoft.com/office/drawing/2014/main" id="{90AAF2F2-AAE6-95B2-8EE7-3F19D7BCEF04}"/>
              </a:ext>
            </a:extLst>
          </p:cNvPr>
          <p:cNvSpPr txBox="1">
            <a:spLocks/>
          </p:cNvSpPr>
          <p:nvPr/>
        </p:nvSpPr>
        <p:spPr>
          <a:xfrm>
            <a:off x="9686949" y="845082"/>
            <a:ext cx="7680700" cy="39955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This metric looks at how tickets are distributed across different customer satisfaction rates.</a:t>
            </a:r>
          </a:p>
          <a:p>
            <a:pPr algn="just">
              <a:lnSpc>
                <a:spcPct val="150000"/>
              </a:lnSpc>
            </a:pPr>
            <a:r>
              <a:rPr lang="en-US" sz="2800" dirty="0">
                <a:latin typeface="Helvetica" panose="020B0604020202020204" pitchFamily="34" charset="0"/>
                <a:ea typeface="Arial" panose="020B0604020202020204" pitchFamily="34" charset="0"/>
                <a:cs typeface="Helvetica" panose="020B0604020202020204" pitchFamily="34" charset="0"/>
              </a:rPr>
              <a:t>For example, tickets may be grouped by satisfaction scores (e.g., 1–5), showing the proportion of satisfied vs. dissatisfied customers.</a:t>
            </a:r>
            <a:endParaRPr lang="en-US" sz="2000" dirty="0">
              <a:latin typeface="Helvetica" panose="020B0604020202020204" pitchFamily="34" charset="0"/>
              <a:cs typeface="Helvetica" panose="020B0604020202020204" pitchFamily="34" charset="0"/>
            </a:endParaRPr>
          </a:p>
        </p:txBody>
      </p:sp>
      <p:sp>
        <p:nvSpPr>
          <p:cNvPr id="7" name="Text Placeholder 6">
            <a:extLst>
              <a:ext uri="{FF2B5EF4-FFF2-40B4-BE49-F238E27FC236}">
                <a16:creationId xmlns:a16="http://schemas.microsoft.com/office/drawing/2014/main" id="{30236A29-1321-32D6-54B6-2AABEE7CA4BF}"/>
              </a:ext>
            </a:extLst>
          </p:cNvPr>
          <p:cNvSpPr txBox="1">
            <a:spLocks/>
          </p:cNvSpPr>
          <p:nvPr/>
        </p:nvSpPr>
        <p:spPr>
          <a:xfrm>
            <a:off x="9765483" y="5285320"/>
            <a:ext cx="2150957" cy="488296"/>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lgn="l">
              <a:buClr>
                <a:schemeClr val="tx1"/>
              </a:buClr>
              <a:buFont typeface="Wingdings" panose="05000000000000000000" pitchFamily="2" charset="2"/>
              <a:buChar char="v"/>
            </a:pPr>
            <a:r>
              <a:rPr lang="en-US" sz="2800" dirty="0">
                <a:solidFill>
                  <a:schemeClr val="tx1"/>
                </a:solidFill>
              </a:rPr>
              <a:t>Analysis:</a:t>
            </a:r>
          </a:p>
        </p:txBody>
      </p:sp>
      <p:sp>
        <p:nvSpPr>
          <p:cNvPr id="8" name="Text Placeholder 7">
            <a:extLst>
              <a:ext uri="{FF2B5EF4-FFF2-40B4-BE49-F238E27FC236}">
                <a16:creationId xmlns:a16="http://schemas.microsoft.com/office/drawing/2014/main" id="{A9CBB9DD-5A20-D57D-79EF-E9D03733515B}"/>
              </a:ext>
            </a:extLst>
          </p:cNvPr>
          <p:cNvSpPr txBox="1">
            <a:spLocks/>
          </p:cNvSpPr>
          <p:nvPr/>
        </p:nvSpPr>
        <p:spPr>
          <a:xfrm>
            <a:off x="9765483" y="6040343"/>
            <a:ext cx="7583544" cy="362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800" dirty="0">
                <a:solidFill>
                  <a:schemeClr val="tx1"/>
                </a:solidFill>
                <a:latin typeface="Helvetica" panose="020B0604020202020204" pitchFamily="34" charset="0"/>
                <a:ea typeface="Arial" panose="020B0604020202020204" pitchFamily="34" charset="0"/>
                <a:cs typeface="Helvetica" panose="020B0604020202020204" pitchFamily="34" charset="0"/>
              </a:rPr>
              <a:t>With 50,770 tickets at a satisfaction score of 5 and 27,562 at 4, the data shows a strong majority of positive feedback, while lower scores (2 and 3) indicate relatively few dissatisfied customers.</a:t>
            </a:r>
            <a:endParaRPr lang="en-US" sz="2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571655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TotalTime>
  <Words>1143</Words>
  <Application>Microsoft Office PowerPoint</Application>
  <PresentationFormat>Custom</PresentationFormat>
  <Paragraphs>92</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Poppins</vt:lpstr>
      <vt:lpstr>Calibri</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lenovo</cp:lastModifiedBy>
  <cp:revision>12</cp:revision>
  <dcterms:modified xsi:type="dcterms:W3CDTF">2025-01-30T18:25:12Z</dcterms:modified>
</cp:coreProperties>
</file>